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80" r:id="rId3"/>
    <p:sldId id="257" r:id="rId4"/>
    <p:sldId id="258" r:id="rId5"/>
    <p:sldId id="349" r:id="rId6"/>
    <p:sldId id="272" r:id="rId7"/>
    <p:sldId id="274" r:id="rId8"/>
    <p:sldId id="275" r:id="rId9"/>
    <p:sldId id="302" r:id="rId10"/>
    <p:sldId id="276" r:id="rId11"/>
    <p:sldId id="259" r:id="rId12"/>
    <p:sldId id="277" r:id="rId13"/>
    <p:sldId id="278" r:id="rId14"/>
    <p:sldId id="279" r:id="rId15"/>
    <p:sldId id="285" r:id="rId16"/>
    <p:sldId id="291" r:id="rId17"/>
    <p:sldId id="309" r:id="rId18"/>
    <p:sldId id="310" r:id="rId19"/>
    <p:sldId id="311" r:id="rId20"/>
    <p:sldId id="313" r:id="rId21"/>
    <p:sldId id="295" r:id="rId22"/>
    <p:sldId id="307" r:id="rId23"/>
    <p:sldId id="296" r:id="rId24"/>
    <p:sldId id="317" r:id="rId25"/>
    <p:sldId id="316" r:id="rId26"/>
    <p:sldId id="312" r:id="rId27"/>
    <p:sldId id="314" r:id="rId28"/>
    <p:sldId id="292" r:id="rId29"/>
    <p:sldId id="288" r:id="rId30"/>
    <p:sldId id="348" r:id="rId31"/>
    <p:sldId id="283" r:id="rId32"/>
    <p:sldId id="335" r:id="rId33"/>
    <p:sldId id="327" r:id="rId34"/>
    <p:sldId id="318" r:id="rId35"/>
    <p:sldId id="336" r:id="rId36"/>
    <p:sldId id="297" r:id="rId37"/>
    <p:sldId id="328" r:id="rId38"/>
    <p:sldId id="330" r:id="rId39"/>
    <p:sldId id="331" r:id="rId40"/>
    <p:sldId id="332" r:id="rId41"/>
    <p:sldId id="338" r:id="rId42"/>
    <p:sldId id="337" r:id="rId43"/>
    <p:sldId id="339" r:id="rId44"/>
    <p:sldId id="342" r:id="rId45"/>
    <p:sldId id="341" r:id="rId46"/>
    <p:sldId id="340" r:id="rId47"/>
    <p:sldId id="344" r:id="rId48"/>
    <p:sldId id="343" r:id="rId49"/>
    <p:sldId id="345" r:id="rId50"/>
    <p:sldId id="301" r:id="rId51"/>
    <p:sldId id="346" r:id="rId52"/>
    <p:sldId id="325" r:id="rId53"/>
    <p:sldId id="320" r:id="rId54"/>
    <p:sldId id="321" r:id="rId55"/>
    <p:sldId id="322" r:id="rId56"/>
    <p:sldId id="324" r:id="rId57"/>
    <p:sldId id="299" r:id="rId58"/>
    <p:sldId id="300" r:id="rId59"/>
    <p:sldId id="304" r:id="rId60"/>
    <p:sldId id="305" r:id="rId61"/>
    <p:sldId id="351" r:id="rId62"/>
    <p:sldId id="354" r:id="rId63"/>
    <p:sldId id="353" r:id="rId64"/>
    <p:sldId id="355" r:id="rId65"/>
    <p:sldId id="347" r:id="rId66"/>
    <p:sldId id="358" r:id="rId67"/>
    <p:sldId id="360" r:id="rId68"/>
    <p:sldId id="365" r:id="rId69"/>
    <p:sldId id="361" r:id="rId70"/>
    <p:sldId id="333" r:id="rId71"/>
    <p:sldId id="334" r:id="rId72"/>
    <p:sldId id="35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Delivery" id="{5B0C9C47-9A84-4DDB-B4EB-421761DD0E7B}">
          <p14:sldIdLst>
            <p14:sldId id="256"/>
          </p14:sldIdLst>
        </p14:section>
        <p14:section name="General Overview and Specification" id="{AB99ADF0-1878-40B5-A410-0010EEAF4AA4}">
          <p14:sldIdLst>
            <p14:sldId id="280"/>
            <p14:sldId id="257"/>
            <p14:sldId id="258"/>
            <p14:sldId id="349"/>
            <p14:sldId id="272"/>
            <p14:sldId id="274"/>
            <p14:sldId id="275"/>
            <p14:sldId id="302"/>
            <p14:sldId id="276"/>
            <p14:sldId id="259"/>
            <p14:sldId id="277"/>
            <p14:sldId id="278"/>
          </p14:sldIdLst>
        </p14:section>
        <p14:section name="Mechanical Architecture" id="{8B69EF14-B965-4429-A8C2-9A509289E276}">
          <p14:sldIdLst>
            <p14:sldId id="279"/>
            <p14:sldId id="285"/>
            <p14:sldId id="291"/>
            <p14:sldId id="309"/>
            <p14:sldId id="310"/>
            <p14:sldId id="311"/>
          </p14:sldIdLst>
        </p14:section>
        <p14:section name="Drivetrain and Mechanical Safety Systems" id="{4C5BB859-EE9A-493D-A3B1-8B1DD2DA696D}">
          <p14:sldIdLst>
            <p14:sldId id="313"/>
            <p14:sldId id="295"/>
            <p14:sldId id="307"/>
            <p14:sldId id="296"/>
            <p14:sldId id="317"/>
            <p14:sldId id="316"/>
            <p14:sldId id="312"/>
            <p14:sldId id="314"/>
          </p14:sldIdLst>
        </p14:section>
        <p14:section name="DRIVE UNIT" id="{7BE50893-10FD-486F-807D-A95072EB2BB0}">
          <p14:sldIdLst>
            <p14:sldId id="292"/>
            <p14:sldId id="288"/>
            <p14:sldId id="348"/>
          </p14:sldIdLst>
        </p14:section>
        <p14:section name="ESS, Electrical System, and Utilities" id="{3786C489-09CF-40CC-96F4-C464F75AFCE9}">
          <p14:sldIdLst>
            <p14:sldId id="283"/>
            <p14:sldId id="335"/>
            <p14:sldId id="327"/>
            <p14:sldId id="318"/>
            <p14:sldId id="336"/>
            <p14:sldId id="297"/>
            <p14:sldId id="328"/>
            <p14:sldId id="330"/>
            <p14:sldId id="331"/>
            <p14:sldId id="332"/>
            <p14:sldId id="338"/>
            <p14:sldId id="337"/>
            <p14:sldId id="339"/>
            <p14:sldId id="342"/>
            <p14:sldId id="341"/>
            <p14:sldId id="340"/>
            <p14:sldId id="344"/>
            <p14:sldId id="343"/>
            <p14:sldId id="345"/>
            <p14:sldId id="301"/>
            <p14:sldId id="346"/>
            <p14:sldId id="325"/>
            <p14:sldId id="320"/>
            <p14:sldId id="321"/>
            <p14:sldId id="322"/>
            <p14:sldId id="324"/>
            <p14:sldId id="299"/>
            <p14:sldId id="300"/>
            <p14:sldId id="304"/>
            <p14:sldId id="305"/>
            <p14:sldId id="351"/>
            <p14:sldId id="354"/>
            <p14:sldId id="353"/>
            <p14:sldId id="355"/>
            <p14:sldId id="347"/>
            <p14:sldId id="358"/>
            <p14:sldId id="360"/>
            <p14:sldId id="365"/>
            <p14:sldId id="361"/>
            <p14:sldId id="333"/>
            <p14:sldId id="334"/>
            <p14:sldId id="3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86133" autoAdjust="0"/>
  </p:normalViewPr>
  <p:slideViewPr>
    <p:cSldViewPr snapToGrid="0">
      <p:cViewPr>
        <p:scale>
          <a:sx n="100" d="100"/>
          <a:sy n="100" d="100"/>
        </p:scale>
        <p:origin x="-608" y="-1908"/>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5417CC-DD2A-4422-B329-822EB96BF32F}" type="datetimeFigureOut">
              <a:rPr lang="en-US" smtClean="0"/>
              <a:t>10/25/2019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D886D-4E40-4963-80F1-0064349E37E5}" type="slidenum">
              <a:rPr lang="en-US" smtClean="0"/>
              <a:t>‹#›</a:t>
            </a:fld>
            <a:endParaRPr lang="en-US"/>
          </a:p>
        </p:txBody>
      </p:sp>
    </p:spTree>
    <p:extLst>
      <p:ext uri="{BB962C8B-B14F-4D97-AF65-F5344CB8AC3E}">
        <p14:creationId xmlns:p14="http://schemas.microsoft.com/office/powerpoint/2010/main" val="3817143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eslarati.com/tesla-tipping-point-safety-features-elon-musk/"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teslarati.com/tesla-model-3-battery-pack-fire-resistance-pictur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eslarati.com/tesla-model-s-3-x-vs-audi-e-tron-autobahn-range-efficiency-test-video/"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lc=z22lcpawopb0uvh2lacdp4312zdeibhhedw4uimb25xw03c010c.1542225858743683&amp;v=XUJKSoSsqg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youtube.com/channel/UCFpVVcldY6ASGZkuWRGizEA"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Silicon_Carbide#Power_electronic_devices"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en.wikipedia.org/wiki/Tesla_Model_3#cite_note-161" TargetMode="External"/><Relationship Id="rId4" Type="http://schemas.openxmlformats.org/officeDocument/2006/relationships/hyperlink" Target="https://en.wikipedia.org/wiki/MOSFET"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lectrek.co/2016/05/10/tesla-battery-swap-program-supercharg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lectrek.co/2017/04/22/tesla-patent-automate-charg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lectrek.co/2017/04/22/tesla-patent-automate-chargin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vdb.io/"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1</a:t>
            </a:fld>
            <a:endParaRPr lang="en-US"/>
          </a:p>
        </p:txBody>
      </p:sp>
    </p:spTree>
    <p:extLst>
      <p:ext uri="{BB962C8B-B14F-4D97-AF65-F5344CB8AC3E}">
        <p14:creationId xmlns:p14="http://schemas.microsoft.com/office/powerpoint/2010/main" val="358171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3 standard range, long range </a:t>
            </a:r>
            <a:r>
              <a:rPr lang="en-US" dirty="0" err="1"/>
              <a:t>rwd</a:t>
            </a:r>
            <a:r>
              <a:rPr lang="en-US" dirty="0"/>
              <a:t>, and mid range has been discontinued. The minimum is now SR+, AWD Long Range, and AWD Performance</a:t>
            </a:r>
          </a:p>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13</a:t>
            </a:fld>
            <a:endParaRPr lang="en-US"/>
          </a:p>
        </p:txBody>
      </p:sp>
    </p:spTree>
    <p:extLst>
      <p:ext uri="{BB962C8B-B14F-4D97-AF65-F5344CB8AC3E}">
        <p14:creationId xmlns:p14="http://schemas.microsoft.com/office/powerpoint/2010/main" val="428055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Tesla model 3 body design is hard to be manufactured (Sandy Munro: a teardown specialist), it’s a whole new design no-one ever seen but the design will take a lot of manufacturing time, several parts has to be molded 7 steps where regular manufacturers will only mold it once (simpler shape).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Ultra high strength steel reinforcements are also shown in the teal parts</a:t>
            </a:r>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15</a:t>
            </a:fld>
            <a:endParaRPr lang="en-US"/>
          </a:p>
        </p:txBody>
      </p:sp>
    </p:spTree>
    <p:extLst>
      <p:ext uri="{BB962C8B-B14F-4D97-AF65-F5344CB8AC3E}">
        <p14:creationId xmlns:p14="http://schemas.microsoft.com/office/powerpoint/2010/main" val="1880808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system is the induction motor, the induction motor placement for the AWD is shown at the top-right image, both motors are directly placed at the center to maintain </a:t>
            </a:r>
            <a:r>
              <a:rPr lang="en-US" sz="1200" b="0" i="0" kern="1200" dirty="0" err="1">
                <a:solidFill>
                  <a:schemeClr val="tx1"/>
                </a:solidFill>
                <a:effectLst/>
                <a:latin typeface="+mn-lt"/>
                <a:ea typeface="+mn-ea"/>
                <a:cs typeface="+mn-cs"/>
              </a:rPr>
              <a:t>CoG</a:t>
            </a:r>
            <a:r>
              <a:rPr lang="en-US" sz="1200" b="0" i="0" kern="1200" dirty="0">
                <a:solidFill>
                  <a:schemeClr val="tx1"/>
                </a:solidFill>
                <a:effectLst/>
                <a:latin typeface="+mn-lt"/>
                <a:ea typeface="+mn-ea"/>
                <a:cs typeface="+mn-cs"/>
              </a:rPr>
              <a:t> and inertia.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Second is the suspension system, Tesla actually used concepts from NASA when it was refining the suspension settings of the electric sedan. The electric car maker based the Model 3’s suspension settings on a study by the space agency about how long the human body can be subjected to a certain frequency without feeling uncomfortable. Considering that the vertical frequency of a suspension’s movement affects comfort and drivability, Tesla engineers settled on a vertical frequency that is equivalent to a brisk walk or a slow run to give the Model 3’s chassis a comfortable, sporty feel. </a:t>
            </a:r>
          </a:p>
        </p:txBody>
      </p:sp>
      <p:sp>
        <p:nvSpPr>
          <p:cNvPr id="4" name="Slide Number Placeholder 3"/>
          <p:cNvSpPr>
            <a:spLocks noGrp="1"/>
          </p:cNvSpPr>
          <p:nvPr>
            <p:ph type="sldNum" sz="quarter" idx="5"/>
          </p:nvPr>
        </p:nvSpPr>
        <p:spPr/>
        <p:txBody>
          <a:bodyPr/>
          <a:lstStyle/>
          <a:p>
            <a:fld id="{B09D886D-4E40-4963-80F1-0064349E37E5}" type="slidenum">
              <a:rPr lang="en-US" smtClean="0"/>
              <a:t>16</a:t>
            </a:fld>
            <a:endParaRPr lang="en-US"/>
          </a:p>
        </p:txBody>
      </p:sp>
    </p:spTree>
    <p:extLst>
      <p:ext uri="{BB962C8B-B14F-4D97-AF65-F5344CB8AC3E}">
        <p14:creationId xmlns:p14="http://schemas.microsoft.com/office/powerpoint/2010/main" val="2356486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Third is the battery and motor system (Cooling system included) is as shown, both active and passive cooling system. The battery is placed in the middle and bottom to maintain </a:t>
            </a:r>
            <a:r>
              <a:rPr lang="en-US" sz="1200" b="0" i="0" kern="1200" dirty="0" err="1">
                <a:solidFill>
                  <a:schemeClr val="tx1"/>
                </a:solidFill>
                <a:effectLst/>
                <a:latin typeface="+mn-lt"/>
                <a:ea typeface="+mn-ea"/>
                <a:cs typeface="+mn-cs"/>
              </a:rPr>
              <a:t>CoG</a:t>
            </a:r>
            <a:r>
              <a:rPr lang="en-US" sz="1200" b="0" i="0" kern="1200" dirty="0">
                <a:solidFill>
                  <a:schemeClr val="tx1"/>
                </a:solidFill>
                <a:effectLst/>
                <a:latin typeface="+mn-lt"/>
                <a:ea typeface="+mn-ea"/>
                <a:cs typeface="+mn-cs"/>
              </a:rPr>
              <a:t> and inertia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high voltage components are as shown too, consisting of 7 parts. Placed in such place in consideration of safety and assembly easiness.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steel box beam protects model 3 battery from side collision due to past events. </a:t>
            </a:r>
          </a:p>
        </p:txBody>
      </p:sp>
      <p:sp>
        <p:nvSpPr>
          <p:cNvPr id="4" name="Slide Number Placeholder 3"/>
          <p:cNvSpPr>
            <a:spLocks noGrp="1"/>
          </p:cNvSpPr>
          <p:nvPr>
            <p:ph type="sldNum" sz="quarter" idx="5"/>
          </p:nvPr>
        </p:nvSpPr>
        <p:spPr/>
        <p:txBody>
          <a:bodyPr/>
          <a:lstStyle/>
          <a:p>
            <a:fld id="{B09D886D-4E40-4963-80F1-0064349E37E5}" type="slidenum">
              <a:rPr lang="en-US" smtClean="0"/>
              <a:t>17</a:t>
            </a:fld>
            <a:endParaRPr lang="en-US"/>
          </a:p>
        </p:txBody>
      </p:sp>
    </p:spTree>
    <p:extLst>
      <p:ext uri="{BB962C8B-B14F-4D97-AF65-F5344CB8AC3E}">
        <p14:creationId xmlns:p14="http://schemas.microsoft.com/office/powerpoint/2010/main" val="329386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diagram shows how manufacturing process of tesla are done, the designs of systems and components placement are mainly adjusted to the manufacturing and assembly process of the vehicle. Model 3 is a high volume market segmented car therefore has to be produced at high speed. From the diagram we can infer that the body and powertrain are manufactured separately and assembled in the end, this implicates to component placement that focuses at design requirement (</a:t>
            </a:r>
            <a:r>
              <a:rPr lang="en-US" sz="1200" b="0" i="0" kern="1200" dirty="0" err="1">
                <a:solidFill>
                  <a:schemeClr val="tx1"/>
                </a:solidFill>
                <a:effectLst/>
                <a:latin typeface="+mn-lt"/>
                <a:ea typeface="+mn-ea"/>
                <a:cs typeface="+mn-cs"/>
              </a:rPr>
              <a:t>CoG</a:t>
            </a:r>
            <a:r>
              <a:rPr lang="en-US" sz="1200" b="0" i="0" kern="1200" dirty="0">
                <a:solidFill>
                  <a:schemeClr val="tx1"/>
                </a:solidFill>
                <a:effectLst/>
                <a:latin typeface="+mn-lt"/>
                <a:ea typeface="+mn-ea"/>
                <a:cs typeface="+mn-cs"/>
              </a:rPr>
              <a:t>, Rotational Resistance, Acceleration property, Power-to-weight ratio, Vehicle dynamics,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B09D886D-4E40-4963-80F1-0064349E37E5}" type="slidenum">
              <a:rPr lang="en-US" smtClean="0"/>
              <a:t>18</a:t>
            </a:fld>
            <a:endParaRPr lang="en-US"/>
          </a:p>
        </p:txBody>
      </p:sp>
    </p:spTree>
    <p:extLst>
      <p:ext uri="{BB962C8B-B14F-4D97-AF65-F5344CB8AC3E}">
        <p14:creationId xmlns:p14="http://schemas.microsoft.com/office/powerpoint/2010/main" val="384064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diagram shows how manufacturing process of tesla are done, the designs of systems and components placement are mainly adjusted to the manufacturing and assembly process of the vehicle. Model 3 is a high volume market segmented car therefore has to be produced at high speed. From the diagram we can infer that the body and powertrain are manufactured separately and assembled in the end, this implicates to component placement that focuses at design requirement (</a:t>
            </a:r>
            <a:r>
              <a:rPr lang="en-US" sz="1200" b="0" i="0" kern="1200" dirty="0" err="1">
                <a:solidFill>
                  <a:schemeClr val="tx1"/>
                </a:solidFill>
                <a:effectLst/>
                <a:latin typeface="+mn-lt"/>
                <a:ea typeface="+mn-ea"/>
                <a:cs typeface="+mn-cs"/>
              </a:rPr>
              <a:t>CoG</a:t>
            </a:r>
            <a:r>
              <a:rPr lang="en-US" sz="1200" b="0" i="0" kern="1200" dirty="0">
                <a:solidFill>
                  <a:schemeClr val="tx1"/>
                </a:solidFill>
                <a:effectLst/>
                <a:latin typeface="+mn-lt"/>
                <a:ea typeface="+mn-ea"/>
                <a:cs typeface="+mn-cs"/>
              </a:rPr>
              <a:t>, Rolling Resistance, Acceleration property, Power-to-weight ratio, Vehicle dynamics,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09D886D-4E40-4963-80F1-0064349E37E5}" type="slidenum">
              <a:rPr lang="en-US" smtClean="0"/>
              <a:t>19</a:t>
            </a:fld>
            <a:endParaRPr lang="en-US"/>
          </a:p>
        </p:txBody>
      </p:sp>
    </p:spTree>
    <p:extLst>
      <p:ext uri="{BB962C8B-B14F-4D97-AF65-F5344CB8AC3E}">
        <p14:creationId xmlns:p14="http://schemas.microsoft.com/office/powerpoint/2010/main" val="3215245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365D24B-BCD2-485C-BF5B-255C62013E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3 has earned a perfect </a:t>
            </a:r>
            <a:r>
              <a:rPr lang="en-US" b="1" dirty="0">
                <a:hlinkClick r:id="rId3"/>
              </a:rPr>
              <a:t>5-Star Safety Rating</a:t>
            </a:r>
            <a:r>
              <a:rPr lang="en-US" dirty="0"/>
              <a:t> from the NHTSA, the Euro-NCAP, and the ANCAP. This comes as no surprise, considering that the vehicle is designed from the ground up to emphasize safety. The Model 3’s front suspension, for example, was specifically designed to provide maximum protection in small-overlap frontal collision crash tests.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electric power steering system has a rapid 10:1 ratio, giving two turns lock-to-lock. The system has full redundancy with separate power feeds taken directly from the high-voltage battery, two electronic control modules and two inverters providing ‘hot backup’ if one fails.</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4F60305-7243-4251-86CD-DDD7A6B85EEC}"/>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Sacrificial links that are designed to snap when the front wheel and suspension get damaged are also integrated into the vehicle, allowing the Model 3’s front wheels to rotate. This moves the front wheels outside the Model 3’s body, while pushing the car, its occupants, and its </a:t>
            </a:r>
            <a:r>
              <a:rPr lang="en-US" sz="1200" b="1" i="0" u="none" strike="noStrike" kern="1200" dirty="0">
                <a:solidFill>
                  <a:schemeClr val="tx1"/>
                </a:solidFill>
                <a:effectLst/>
                <a:latin typeface="+mn-lt"/>
                <a:ea typeface="+mn-ea"/>
                <a:cs typeface="+mn-cs"/>
                <a:hlinkClick r:id="rId3"/>
              </a:rPr>
              <a:t>battery pack</a:t>
            </a:r>
            <a:r>
              <a:rPr lang="en-US" sz="1200" b="0" i="0" kern="1200" dirty="0">
                <a:solidFill>
                  <a:schemeClr val="tx1"/>
                </a:solidFill>
                <a:effectLst/>
                <a:latin typeface="+mn-lt"/>
                <a:ea typeface="+mn-ea"/>
                <a:cs typeface="+mn-cs"/>
              </a:rPr>
              <a:t> from the point of impact. These safety systems extend to the Model 3’s dual-motor AWD variants as well. </a:t>
            </a:r>
            <a:endParaRPr lang="en-US" dirty="0"/>
          </a:p>
        </p:txBody>
      </p:sp>
    </p:spTree>
    <p:extLst>
      <p:ext uri="{BB962C8B-B14F-4D97-AF65-F5344CB8AC3E}">
        <p14:creationId xmlns:p14="http://schemas.microsoft.com/office/powerpoint/2010/main" val="4293107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569F7A0-D615-45A1-9E6E-58C5634BBAB0}"/>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Model 3’s braking system is quite unique, in the way that Tesla opted to equip the electric sedan with more expensive four-pot brake calipers at the front wheels instead of a single-piston sliding mechanism. This gives the Model 3 superior pedal response, and it opened the door for the electric car maker to design its own piston seals that fully retract the brake pads after braking; thus, boosting available driving range and cutting drag. Such a system adds to the </a:t>
            </a:r>
            <a:r>
              <a:rPr lang="en-US" sz="1200" b="1" i="0" u="none" strike="noStrike" kern="1200" dirty="0">
                <a:solidFill>
                  <a:schemeClr val="tx1"/>
                </a:solidFill>
                <a:effectLst/>
                <a:latin typeface="+mn-lt"/>
                <a:ea typeface="+mn-ea"/>
                <a:cs typeface="+mn-cs"/>
                <a:hlinkClick r:id="rId3"/>
              </a:rPr>
              <a:t>Model 3’s efficiency</a:t>
            </a:r>
            <a:r>
              <a:rPr lang="en-US" sz="1200" b="0" i="0" kern="1200" dirty="0">
                <a:solidFill>
                  <a:schemeClr val="tx1"/>
                </a:solidFill>
                <a:effectLst/>
                <a:latin typeface="+mn-lt"/>
                <a:ea typeface="+mn-ea"/>
                <a:cs typeface="+mn-cs"/>
              </a:rPr>
              <a:t>, which has proven superior to other premium electric vehicles like the Audi e-</a:t>
            </a:r>
            <a:r>
              <a:rPr lang="en-US" sz="1200" b="0" i="0" kern="1200" dirty="0" err="1">
                <a:solidFill>
                  <a:schemeClr val="tx1"/>
                </a:solidFill>
                <a:effectLst/>
                <a:latin typeface="+mn-lt"/>
                <a:ea typeface="+mn-ea"/>
                <a:cs typeface="+mn-cs"/>
              </a:rPr>
              <a:t>tron</a:t>
            </a:r>
            <a:r>
              <a:rPr lang="en-US" sz="1200" b="0" i="0" kern="1200" dirty="0">
                <a:solidFill>
                  <a:schemeClr val="tx1"/>
                </a:solidFill>
                <a:effectLst/>
                <a:latin typeface="+mn-lt"/>
                <a:ea typeface="+mn-ea"/>
                <a:cs typeface="+mn-cs"/>
              </a:rPr>
              <a:t> and the Jaguar I-PACE.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Elon Musk has mentioned multiple times in the past that brake pads in a Tesla will last for the lifetime of a vehicle. This is no exaggeration, according to the Tesla engineers, who noted that the Model 3’s discs and brake pads are designed to last for around 150,000 miles. This is made possible by the Model 3’s regenerative braking system, which allows drivers to slow down the vehicle without using its physical brakes. As for rust issues, the engineers pointed out that Tesla has developed new anti-corrosion techniques for its electric cars. </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569F7A0-D615-45A1-9E6E-58C5634BBAB0}"/>
              </a:ext>
            </a:extLst>
          </p:cNvPr>
          <p:cNvSpPr>
            <a:spLocks noGrp="1"/>
          </p:cNvSpPr>
          <p:nvPr>
            <p:ph type="body" idx="1"/>
          </p:nvPr>
        </p:nvSpPr>
        <p:spPr/>
        <p:txBody>
          <a:bodyPr/>
          <a:lstStyle/>
          <a:p>
            <a:r>
              <a:rPr lang="en-US" dirty="0"/>
              <a:t>The left diagram simulates how regenerative braking works, simplifying the braking system by removing the hydraulic brake as shown before. The hydraulic brake system is shown on the right diagram. The need of hydraulic brake is due to the inability of regenerative braking to meet highway requirement and the inability of inverter and battery capability to manage such huge energy input. The advancement in regenerative braking system is ultracapacitor to capture high density power and to enhance the energy storage system’s energy density.</a:t>
            </a:r>
          </a:p>
        </p:txBody>
      </p:sp>
    </p:spTree>
    <p:extLst>
      <p:ext uri="{BB962C8B-B14F-4D97-AF65-F5344CB8AC3E}">
        <p14:creationId xmlns:p14="http://schemas.microsoft.com/office/powerpoint/2010/main" val="209781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Tesla Model 3 is the ultimate goal of tesla business plan, The third phase of tesla production plan, after model X, model S, and tesla roadster. It has 310 miles range for the performance and long range, and 240 miles for the standard range plus (slow acceleration as well, RWD).</a:t>
            </a:r>
          </a:p>
        </p:txBody>
      </p:sp>
      <p:sp>
        <p:nvSpPr>
          <p:cNvPr id="4" name="Slide Number Placeholder 3"/>
          <p:cNvSpPr>
            <a:spLocks noGrp="1"/>
          </p:cNvSpPr>
          <p:nvPr>
            <p:ph type="sldNum" sz="quarter" idx="5"/>
          </p:nvPr>
        </p:nvSpPr>
        <p:spPr/>
        <p:txBody>
          <a:bodyPr/>
          <a:lstStyle/>
          <a:p>
            <a:fld id="{B09D886D-4E40-4963-80F1-0064349E37E5}" type="slidenum">
              <a:rPr lang="en-US" smtClean="0"/>
              <a:t>3</a:t>
            </a:fld>
            <a:endParaRPr lang="en-US"/>
          </a:p>
        </p:txBody>
      </p:sp>
    </p:spTree>
    <p:extLst>
      <p:ext uri="{BB962C8B-B14F-4D97-AF65-F5344CB8AC3E}">
        <p14:creationId xmlns:p14="http://schemas.microsoft.com/office/powerpoint/2010/main" val="3285721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569F7A0-D615-45A1-9E6E-58C5634BBAB0}"/>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On November 7 Matt Shumaker posted a </a:t>
            </a:r>
            <a:r>
              <a:rPr lang="en-US" sz="1200" b="0" i="0" kern="1200" dirty="0">
                <a:solidFill>
                  <a:schemeClr val="tx1"/>
                </a:solidFill>
                <a:effectLst/>
                <a:latin typeface="+mn-lt"/>
                <a:ea typeface="+mn-ea"/>
                <a:cs typeface="+mn-cs"/>
                <a:hlinkClick r:id="rId3"/>
              </a:rPr>
              <a:t>video</a:t>
            </a:r>
            <a:r>
              <a:rPr lang="en-US" sz="1200" b="0" i="0" kern="1200" dirty="0">
                <a:solidFill>
                  <a:schemeClr val="tx1"/>
                </a:solidFill>
                <a:effectLst/>
                <a:latin typeface="+mn-lt"/>
                <a:ea typeface="+mn-ea"/>
                <a:cs typeface="+mn-cs"/>
              </a:rPr>
              <a:t> on his YouTube channel, </a:t>
            </a:r>
            <a:r>
              <a:rPr lang="en-US" sz="1200" b="0" i="0" kern="1200" dirty="0">
                <a:solidFill>
                  <a:schemeClr val="tx1"/>
                </a:solidFill>
                <a:effectLst/>
                <a:latin typeface="+mn-lt"/>
                <a:ea typeface="+mn-ea"/>
                <a:cs typeface="+mn-cs"/>
                <a:hlinkClick r:id="rId4"/>
              </a:rPr>
              <a:t>Tech Forum</a:t>
            </a:r>
            <a:r>
              <a:rPr lang="en-US" sz="1200" b="0" i="0" kern="1200" dirty="0">
                <a:solidFill>
                  <a:schemeClr val="tx1"/>
                </a:solidFill>
                <a:effectLst/>
                <a:latin typeface="+mn-lt"/>
                <a:ea typeface="+mn-ea"/>
                <a:cs typeface="+mn-cs"/>
              </a:rPr>
              <a:t> demonstrating how he got roughly 12 miles of range for one mile of towing. Shumaker and his son hitched the Model 3 to the back of a 2013 Ford C-Max Hybrid and took it for a spin going roughly 18 miles an hour.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towing it for a mile, Shumaker was able to drive the car for 12.8 miles, at the same 18mph speed, before it started eating into the battery. He noted that if you were to drive between 30 and 35mph, one mile of towing leads to a charge that can last up to five miles. That’s not too bad for a leisurely ride around the neighborhood, but don’t go trying this yourself.</a:t>
            </a:r>
          </a:p>
        </p:txBody>
      </p:sp>
    </p:spTree>
    <p:extLst>
      <p:ext uri="{BB962C8B-B14F-4D97-AF65-F5344CB8AC3E}">
        <p14:creationId xmlns:p14="http://schemas.microsoft.com/office/powerpoint/2010/main" val="2516514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569F7A0-D615-45A1-9E6E-58C5634BBAB0}"/>
              </a:ext>
            </a:extLst>
          </p:cNvPr>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Tesla says tires for a high-performance electric vehicle are challenged in a way that those on a car powered by an internal combustion engine (ICE) are not. A two-wheel-drive Model 3 with a long-range battery weighs just over 1700kg, so tires have to cope with high loads as well as a 155mph top speed (for dual motor versions) plus continual torque input, either when accelerating or during regenerative braking.</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bulk of mass of an EV is usually located lower than in an ICE-powered car due to the battery packs being mounted under the floor. As a result, there is less vertical force build-up through the outside pair of tires to generate grip when they corner. To tackle that, Tesla focused on tread stiffness, developing new compounds to deliver the desired combination of cornering grip and low rolling resistance. The tires are filled with sound-absorbing foam to suppress noise amplified inside the tire cavity.</a:t>
            </a:r>
          </a:p>
        </p:txBody>
      </p:sp>
    </p:spTree>
    <p:extLst>
      <p:ext uri="{BB962C8B-B14F-4D97-AF65-F5344CB8AC3E}">
        <p14:creationId xmlns:p14="http://schemas.microsoft.com/office/powerpoint/2010/main" val="1038665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569F7A0-D615-45A1-9E6E-58C5634BBAB0}"/>
              </a:ext>
            </a:extLst>
          </p:cNvPr>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Tesla says tires for a high-performance electric vehicle are challenged in a way that those on a car powered by an internal combustion engine (ICE) are not. A two-wheel-drive Model 3 with a long-range battery weighs just over 1700kg, so tires have to cope with high loads as well as a 155mph top speed (for dual motor versions) plus continual torque input, either when accelerating or during regenerative braking.</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bulk of mass of an EV is usually located lower than in an ICE-powered car due to the battery packs being mounted under the floor. As a result, there is less vertical force build-up through the outside pair of tires to generate grip when they corner. To tackle that, Tesla focused on tread stiffness, developing new compounds to deliver the desired combination of cornering grip and low rolling resistance. The tires are filled with sound-absorbing foam to suppress noise amplified inside the tire cavity.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ICE usually has 30-35 PSI, Tesla recommended pressure is 39-45 psi for 20” Model 3</a:t>
            </a:r>
          </a:p>
        </p:txBody>
      </p:sp>
    </p:spTree>
    <p:extLst>
      <p:ext uri="{BB962C8B-B14F-4D97-AF65-F5344CB8AC3E}">
        <p14:creationId xmlns:p14="http://schemas.microsoft.com/office/powerpoint/2010/main" val="3528612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inverter for the Model 3 drive unit uses 24 pairs of </a:t>
            </a:r>
            <a:r>
              <a:rPr lang="en-US" sz="1200" b="0" i="0" u="none" strike="noStrike" kern="1200" dirty="0">
                <a:solidFill>
                  <a:schemeClr val="tx1"/>
                </a:solidFill>
                <a:effectLst/>
                <a:latin typeface="+mn-lt"/>
                <a:ea typeface="+mn-ea"/>
                <a:cs typeface="+mn-cs"/>
                <a:hlinkClick r:id="rId3" tooltip="Silicon Carbide"/>
              </a:rPr>
              <a:t>Silicon Carbide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MOSFET"/>
              </a:rPr>
              <a:t>MOSFET</a:t>
            </a:r>
            <a:r>
              <a:rPr lang="en-US" sz="1200" b="0" i="0" kern="1200" dirty="0">
                <a:solidFill>
                  <a:schemeClr val="tx1"/>
                </a:solidFill>
                <a:effectLst/>
                <a:latin typeface="+mn-lt"/>
                <a:ea typeface="+mn-ea"/>
                <a:cs typeface="+mn-cs"/>
              </a:rPr>
              <a:t> chips rated for 650 volts each.</a:t>
            </a:r>
            <a:r>
              <a:rPr lang="en-US" sz="1200" b="0" i="0" u="none" strike="noStrike" kern="1200" baseline="30000" dirty="0">
                <a:solidFill>
                  <a:schemeClr val="tx1"/>
                </a:solidFill>
                <a:effectLst/>
                <a:latin typeface="+mn-lt"/>
                <a:ea typeface="+mn-ea"/>
                <a:cs typeface="+mn-cs"/>
                <a:hlinkClick r:id="rId5"/>
              </a:rPr>
              <a:t>[161]</a:t>
            </a:r>
            <a:endParaRPr lang="en-US" sz="1200" b="0" i="0" u="none" strike="noStrike" kern="1200" baseline="300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09D886D-4E40-4963-80F1-0064349E37E5}" type="slidenum">
              <a:rPr lang="en-US" smtClean="0"/>
              <a:t>29</a:t>
            </a:fld>
            <a:endParaRPr lang="en-US"/>
          </a:p>
        </p:txBody>
      </p:sp>
    </p:spTree>
    <p:extLst>
      <p:ext uri="{BB962C8B-B14F-4D97-AF65-F5344CB8AC3E}">
        <p14:creationId xmlns:p14="http://schemas.microsoft.com/office/powerpoint/2010/main" val="3804916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Tesla has 3 stage development plan as shown, reducing cobalt content in battery for every stage</a:t>
            </a:r>
          </a:p>
        </p:txBody>
      </p:sp>
      <p:sp>
        <p:nvSpPr>
          <p:cNvPr id="4" name="Slide Number Placeholder 3"/>
          <p:cNvSpPr>
            <a:spLocks noGrp="1"/>
          </p:cNvSpPr>
          <p:nvPr>
            <p:ph type="sldNum" sz="quarter" idx="5"/>
          </p:nvPr>
        </p:nvSpPr>
        <p:spPr/>
        <p:txBody>
          <a:bodyPr/>
          <a:lstStyle/>
          <a:p>
            <a:fld id="{B09D886D-4E40-4963-80F1-0064349E37E5}" type="slidenum">
              <a:rPr lang="en-US" smtClean="0"/>
              <a:t>32</a:t>
            </a:fld>
            <a:endParaRPr lang="en-US"/>
          </a:p>
        </p:txBody>
      </p:sp>
    </p:spTree>
    <p:extLst>
      <p:ext uri="{BB962C8B-B14F-4D97-AF65-F5344CB8AC3E}">
        <p14:creationId xmlns:p14="http://schemas.microsoft.com/office/powerpoint/2010/main" val="3557048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Tesla uses NCA chemistry, or Nickel, Cobalt, and </a:t>
            </a:r>
            <a:r>
              <a:rPr lang="en-US" sz="1200" b="0" i="0" kern="1200" dirty="0" err="1">
                <a:solidFill>
                  <a:schemeClr val="tx1"/>
                </a:solidFill>
                <a:effectLst/>
                <a:latin typeface="+mn-lt"/>
                <a:ea typeface="+mn-ea"/>
                <a:cs typeface="+mn-cs"/>
              </a:rPr>
              <a:t>Aluminium</a:t>
            </a:r>
            <a:r>
              <a:rPr lang="en-US" sz="1200" b="0" i="0" kern="1200" dirty="0">
                <a:solidFill>
                  <a:schemeClr val="tx1"/>
                </a:solidFill>
                <a:effectLst/>
                <a:latin typeface="+mn-lt"/>
                <a:ea typeface="+mn-ea"/>
                <a:cs typeface="+mn-cs"/>
              </a:rPr>
              <a:t> (LiNiCoAlO2) for Model 3</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new battery tested is a Li-Ion battery cell with a next-generation “single crystal” NMC cathode and a new advanced electrolyte.</a:t>
            </a:r>
            <a:endParaRPr lang="en-US" sz="1200" b="0" i="1"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“In particular, positive electrodes made from single-crystal NMC532 have been shown to be particularly robust, in part because the grain size of NMC532 is larger than the grain size of other standard NMC materials that are more polycrystalline, having smaller grain sizes.”</a:t>
            </a:r>
          </a:p>
          <a:p>
            <a:endParaRPr lang="en-US" sz="1200" b="0"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33</a:t>
            </a:fld>
            <a:endParaRPr lang="en-US"/>
          </a:p>
        </p:txBody>
      </p:sp>
    </p:spTree>
    <p:extLst>
      <p:ext uri="{BB962C8B-B14F-4D97-AF65-F5344CB8AC3E}">
        <p14:creationId xmlns:p14="http://schemas.microsoft.com/office/powerpoint/2010/main" val="31119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already know about the new battery cell format, which is arguably the main change. The cells in Model 3 are a different size than in Model S and Model X, which have cells known as “18 650” (18mm in diameter and 65mm long), while Model 3 has larger cells called “21 70” (21mm in diameter and 70mm long)”.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bigger cells enabled Tesla to optimize volumetric energy density. The standard 50 kWh Model 3 battery pack is made of 2,976 of those cells in groups of 31 cells per “brick”. The bricks go into 4 separate modules (2 modules of 23 bricks and 2 modules of 25 bricks).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Tesla is producing a 74 kWh ‘long range’ battery pack, which consists of 4416 cells in groups of 46 cells per brick and the same brick distribution in the 4 modules. That’s a big difference with the Model S and Model X battery pack architecture, which has several more modules per pack.</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34</a:t>
            </a:fld>
            <a:endParaRPr lang="en-US"/>
          </a:p>
        </p:txBody>
      </p:sp>
    </p:spTree>
    <p:extLst>
      <p:ext uri="{BB962C8B-B14F-4D97-AF65-F5344CB8AC3E}">
        <p14:creationId xmlns:p14="http://schemas.microsoft.com/office/powerpoint/2010/main" val="1096005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bricks function are so that if a battery malfunctioned, it wont lose voltage, it will just lose capacity and range.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battery are connected by hubs, thin filament are used for fuse, if it overcharge or over discharge, the fuse will automatically be cut and isolate the battery.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further safety, Tesla 2170 Battery has 3 small holes as vent to discharge electrolyte to prevent pressure build up, and possible explosion</a:t>
            </a:r>
          </a:p>
        </p:txBody>
      </p:sp>
      <p:sp>
        <p:nvSpPr>
          <p:cNvPr id="4" name="Slide Number Placeholder 3"/>
          <p:cNvSpPr>
            <a:spLocks noGrp="1"/>
          </p:cNvSpPr>
          <p:nvPr>
            <p:ph type="sldNum" sz="quarter" idx="5"/>
          </p:nvPr>
        </p:nvSpPr>
        <p:spPr/>
        <p:txBody>
          <a:bodyPr/>
          <a:lstStyle/>
          <a:p>
            <a:fld id="{B09D886D-4E40-4963-80F1-0064349E37E5}" type="slidenum">
              <a:rPr lang="en-US" smtClean="0"/>
              <a:t>35</a:t>
            </a:fld>
            <a:endParaRPr lang="en-US"/>
          </a:p>
        </p:txBody>
      </p:sp>
    </p:spTree>
    <p:extLst>
      <p:ext uri="{BB962C8B-B14F-4D97-AF65-F5344CB8AC3E}">
        <p14:creationId xmlns:p14="http://schemas.microsoft.com/office/powerpoint/2010/main" val="3385657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blue goo is added to improve further stability to the pack and prevent cascading failure (mechanically)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36</a:t>
            </a:fld>
            <a:endParaRPr lang="en-US"/>
          </a:p>
        </p:txBody>
      </p:sp>
    </p:spTree>
    <p:extLst>
      <p:ext uri="{BB962C8B-B14F-4D97-AF65-F5344CB8AC3E}">
        <p14:creationId xmlns:p14="http://schemas.microsoft.com/office/powerpoint/2010/main" val="3630341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CAD Model and Real Teardown of the battery,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Unlike the Model S and Model X battery pack, Tesla didn’t make the Model 3 battery pack to be easily swappable. There are bolts, which are only accessible by removing trims from the interior of the car, that need to be removed in order to eject the pack.</a:t>
            </a:r>
          </a:p>
          <a:p>
            <a:r>
              <a:rPr lang="en-US" sz="1200" b="0" i="0" kern="1200" dirty="0">
                <a:solidFill>
                  <a:schemeClr val="tx1"/>
                </a:solidFill>
                <a:effectLst/>
                <a:latin typeface="+mn-lt"/>
                <a:ea typeface="+mn-ea"/>
                <a:cs typeface="+mn-cs"/>
              </a:rPr>
              <a:t>It’s probably the last blow to Tesla’s battery swap station scheme, which was </a:t>
            </a:r>
            <a:r>
              <a:rPr lang="en-US" sz="1200" b="0" i="0" u="none" strike="noStrike" kern="1200" dirty="0">
                <a:solidFill>
                  <a:schemeClr val="tx1"/>
                </a:solidFill>
                <a:effectLst/>
                <a:latin typeface="+mn-lt"/>
                <a:ea typeface="+mn-ea"/>
                <a:cs typeface="+mn-cs"/>
                <a:hlinkClick r:id="rId3"/>
              </a:rPr>
              <a:t>put on the back burner last year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they make new charging system with external cooling</a:t>
            </a:r>
          </a:p>
        </p:txBody>
      </p:sp>
      <p:sp>
        <p:nvSpPr>
          <p:cNvPr id="4" name="Slide Number Placeholder 3"/>
          <p:cNvSpPr>
            <a:spLocks noGrp="1"/>
          </p:cNvSpPr>
          <p:nvPr>
            <p:ph type="sldNum" sz="quarter" idx="5"/>
          </p:nvPr>
        </p:nvSpPr>
        <p:spPr/>
        <p:txBody>
          <a:bodyPr/>
          <a:lstStyle/>
          <a:p>
            <a:fld id="{B09D886D-4E40-4963-80F1-0064349E37E5}" type="slidenum">
              <a:rPr lang="en-US" smtClean="0"/>
              <a:t>37</a:t>
            </a:fld>
            <a:endParaRPr lang="en-US"/>
          </a:p>
        </p:txBody>
      </p:sp>
    </p:spTree>
    <p:extLst>
      <p:ext uri="{BB962C8B-B14F-4D97-AF65-F5344CB8AC3E}">
        <p14:creationId xmlns:p14="http://schemas.microsoft.com/office/powerpoint/2010/main" val="398298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a:t>
            </a:r>
            <a:r>
              <a:rPr lang="en-US" dirty="0" err="1"/>
              <a:t>CoG</a:t>
            </a:r>
            <a:r>
              <a:rPr lang="en-US" dirty="0"/>
              <a:t> to counter imbalance and prone to roll over in sharp or emergency turn.</a:t>
            </a:r>
          </a:p>
        </p:txBody>
      </p:sp>
      <p:sp>
        <p:nvSpPr>
          <p:cNvPr id="4" name="Slide Number Placeholder 3"/>
          <p:cNvSpPr>
            <a:spLocks noGrp="1"/>
          </p:cNvSpPr>
          <p:nvPr>
            <p:ph type="sldNum" sz="quarter" idx="5"/>
          </p:nvPr>
        </p:nvSpPr>
        <p:spPr/>
        <p:txBody>
          <a:bodyPr/>
          <a:lstStyle/>
          <a:p>
            <a:fld id="{B09D886D-4E40-4963-80F1-0064349E37E5}" type="slidenum">
              <a:rPr lang="en-US" smtClean="0"/>
              <a:t>4</a:t>
            </a:fld>
            <a:endParaRPr lang="en-US"/>
          </a:p>
        </p:txBody>
      </p:sp>
    </p:spTree>
    <p:extLst>
      <p:ext uri="{BB962C8B-B14F-4D97-AF65-F5344CB8AC3E}">
        <p14:creationId xmlns:p14="http://schemas.microsoft.com/office/powerpoint/2010/main" val="1954768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interesting point is that the Model 3 pack has no externally accessible high voltage connector other than the charge port, which kills the idea of an autonomous charging access point under the vehicle – something that Tesla has been working on: </a:t>
            </a:r>
            <a:r>
              <a:rPr lang="en-US" sz="1200" b="0" i="0" u="none" strike="noStrike" kern="1200" dirty="0">
                <a:solidFill>
                  <a:schemeClr val="tx1"/>
                </a:solidFill>
                <a:effectLst/>
                <a:latin typeface="+mn-lt"/>
                <a:ea typeface="+mn-ea"/>
                <a:cs typeface="+mn-cs"/>
                <a:hlinkClick r:id="rId3"/>
              </a:rPr>
              <a:t>Tesla patent shows new way to automated high-speed charging with external cooling.</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38</a:t>
            </a:fld>
            <a:endParaRPr lang="en-US"/>
          </a:p>
        </p:txBody>
      </p:sp>
    </p:spTree>
    <p:extLst>
      <p:ext uri="{BB962C8B-B14F-4D97-AF65-F5344CB8AC3E}">
        <p14:creationId xmlns:p14="http://schemas.microsoft.com/office/powerpoint/2010/main" val="2621549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interesting point is that the Model 3 pack has no externally accessible high voltage connector other than the charge port, which kills the idea of an autonomous charging access point under the vehicle – something that Tesla has been working on: </a:t>
            </a:r>
            <a:r>
              <a:rPr lang="en-US" sz="1200" b="0" i="0" u="none" strike="noStrike" kern="1200" dirty="0">
                <a:solidFill>
                  <a:schemeClr val="tx1"/>
                </a:solidFill>
                <a:effectLst/>
                <a:latin typeface="+mn-lt"/>
                <a:ea typeface="+mn-ea"/>
                <a:cs typeface="+mn-cs"/>
                <a:hlinkClick r:id="rId3"/>
              </a:rPr>
              <a:t>Tesla patent shows new way to automated high-speed charging with external cooling.</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39</a:t>
            </a:fld>
            <a:endParaRPr lang="en-US"/>
          </a:p>
        </p:txBody>
      </p:sp>
    </p:spTree>
    <p:extLst>
      <p:ext uri="{BB962C8B-B14F-4D97-AF65-F5344CB8AC3E}">
        <p14:creationId xmlns:p14="http://schemas.microsoft.com/office/powerpoint/2010/main" val="3738883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figure on the left is the automated charging snake-like robot that tesla has developed, the figure on the right is the new automated charging with external cooling</a:t>
            </a:r>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40</a:t>
            </a:fld>
            <a:endParaRPr lang="en-US"/>
          </a:p>
        </p:txBody>
      </p:sp>
    </p:spTree>
    <p:extLst>
      <p:ext uri="{BB962C8B-B14F-4D97-AF65-F5344CB8AC3E}">
        <p14:creationId xmlns:p14="http://schemas.microsoft.com/office/powerpoint/2010/main" val="1651389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Water and glycol coolant mixture is pumped through a great thermal conductor and poor electrical conductor</a:t>
            </a:r>
          </a:p>
        </p:txBody>
      </p:sp>
      <p:sp>
        <p:nvSpPr>
          <p:cNvPr id="4" name="Slide Number Placeholder 3"/>
          <p:cNvSpPr>
            <a:spLocks noGrp="1"/>
          </p:cNvSpPr>
          <p:nvPr>
            <p:ph type="sldNum" sz="quarter" idx="5"/>
          </p:nvPr>
        </p:nvSpPr>
        <p:spPr/>
        <p:txBody>
          <a:bodyPr/>
          <a:lstStyle/>
          <a:p>
            <a:fld id="{B09D886D-4E40-4963-80F1-0064349E37E5}" type="slidenum">
              <a:rPr lang="en-US" smtClean="0"/>
              <a:t>41</a:t>
            </a:fld>
            <a:endParaRPr lang="en-US"/>
          </a:p>
        </p:txBody>
      </p:sp>
    </p:spTree>
    <p:extLst>
      <p:ext uri="{BB962C8B-B14F-4D97-AF65-F5344CB8AC3E}">
        <p14:creationId xmlns:p14="http://schemas.microsoft.com/office/powerpoint/2010/main" val="2206640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FIGS.14 and 15 illustrate two such cooling systems. In the embodiment illustrated in FIG. 14, the cooling manifold assembly within battery pack </a:t>
            </a:r>
            <a:r>
              <a:rPr lang="en-US" b="1" dirty="0"/>
              <a:t>1401</a:t>
            </a:r>
            <a:r>
              <a:rPr lang="en-US" dirty="0"/>
              <a:t> is coupled to a radiator </a:t>
            </a:r>
            <a:r>
              <a:rPr lang="en-US" b="1" dirty="0"/>
              <a:t>1403</a:t>
            </a:r>
            <a:r>
              <a:rPr lang="en-US" dirty="0"/>
              <a:t>. Cooling system </a:t>
            </a:r>
            <a:r>
              <a:rPr lang="en-US" b="1" dirty="0"/>
              <a:t>1400</a:t>
            </a:r>
            <a:r>
              <a:rPr lang="en-US" dirty="0"/>
              <a:t> may be completely passive or utilize a coolant pump </a:t>
            </a:r>
            <a:r>
              <a:rPr lang="en-US" b="1" dirty="0"/>
              <a:t>1405</a:t>
            </a:r>
            <a:r>
              <a:rPr lang="en-US" dirty="0"/>
              <a:t> as shown. In the embodiment illustrated in FIG. 15, the liquid cooling manifold assembly within battery pack </a:t>
            </a:r>
            <a:r>
              <a:rPr lang="en-US" b="1" dirty="0"/>
              <a:t>1401</a:t>
            </a:r>
            <a:r>
              <a:rPr lang="en-US" dirty="0"/>
              <a:t> is coupled via a heat exchanger </a:t>
            </a:r>
            <a:r>
              <a:rPr lang="en-US" b="1" dirty="0"/>
              <a:t>1501</a:t>
            </a:r>
            <a:r>
              <a:rPr lang="en-US" dirty="0"/>
              <a:t> to a thermal management system </a:t>
            </a:r>
            <a:r>
              <a:rPr lang="en-US" b="1" dirty="0"/>
              <a:t>1503</a:t>
            </a:r>
            <a:r>
              <a:rPr lang="en-US" dirty="0"/>
              <a:t>. Thermal management system </a:t>
            </a:r>
            <a:r>
              <a:rPr lang="en-US" b="1" dirty="0"/>
              <a:t>1503</a:t>
            </a:r>
            <a:r>
              <a:rPr lang="en-US" dirty="0"/>
              <a:t> may utilize a refrigeration system or other means as previously described.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motorized vents gives airflow, minimizing drag and providing air flow when needed by the radiators</a:t>
            </a:r>
          </a:p>
        </p:txBody>
      </p:sp>
      <p:sp>
        <p:nvSpPr>
          <p:cNvPr id="4" name="Slide Number Placeholder 3"/>
          <p:cNvSpPr>
            <a:spLocks noGrp="1"/>
          </p:cNvSpPr>
          <p:nvPr>
            <p:ph type="sldNum" sz="quarter" idx="5"/>
          </p:nvPr>
        </p:nvSpPr>
        <p:spPr/>
        <p:txBody>
          <a:bodyPr/>
          <a:lstStyle/>
          <a:p>
            <a:fld id="{B09D886D-4E40-4963-80F1-0064349E37E5}" type="slidenum">
              <a:rPr lang="en-US" smtClean="0"/>
              <a:t>42</a:t>
            </a:fld>
            <a:endParaRPr lang="en-US"/>
          </a:p>
        </p:txBody>
      </p:sp>
    </p:spTree>
    <p:extLst>
      <p:ext uri="{BB962C8B-B14F-4D97-AF65-F5344CB8AC3E}">
        <p14:creationId xmlns:p14="http://schemas.microsoft.com/office/powerpoint/2010/main" val="2793901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Alternatively, coolant from air conditioner can be ported for even better cooling</a:t>
            </a:r>
          </a:p>
        </p:txBody>
      </p:sp>
      <p:sp>
        <p:nvSpPr>
          <p:cNvPr id="4" name="Slide Number Placeholder 3"/>
          <p:cNvSpPr>
            <a:spLocks noGrp="1"/>
          </p:cNvSpPr>
          <p:nvPr>
            <p:ph type="sldNum" sz="quarter" idx="5"/>
          </p:nvPr>
        </p:nvSpPr>
        <p:spPr/>
        <p:txBody>
          <a:bodyPr/>
          <a:lstStyle/>
          <a:p>
            <a:fld id="{B09D886D-4E40-4963-80F1-0064349E37E5}" type="slidenum">
              <a:rPr lang="en-US" smtClean="0"/>
              <a:t>43</a:t>
            </a:fld>
            <a:endParaRPr lang="en-US"/>
          </a:p>
        </p:txBody>
      </p:sp>
    </p:spTree>
    <p:extLst>
      <p:ext uri="{BB962C8B-B14F-4D97-AF65-F5344CB8AC3E}">
        <p14:creationId xmlns:p14="http://schemas.microsoft.com/office/powerpoint/2010/main" val="594993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44</a:t>
            </a:fld>
            <a:endParaRPr lang="en-US"/>
          </a:p>
        </p:txBody>
      </p:sp>
    </p:spTree>
    <p:extLst>
      <p:ext uri="{BB962C8B-B14F-4D97-AF65-F5344CB8AC3E}">
        <p14:creationId xmlns:p14="http://schemas.microsoft.com/office/powerpoint/2010/main" val="2311869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process of dynamic balancing, two way power converters are used to balance the charges</a:t>
            </a:r>
          </a:p>
        </p:txBody>
      </p:sp>
      <p:sp>
        <p:nvSpPr>
          <p:cNvPr id="4" name="Slide Number Placeholder 3"/>
          <p:cNvSpPr>
            <a:spLocks noGrp="1"/>
          </p:cNvSpPr>
          <p:nvPr>
            <p:ph type="sldNum" sz="quarter" idx="5"/>
          </p:nvPr>
        </p:nvSpPr>
        <p:spPr/>
        <p:txBody>
          <a:bodyPr/>
          <a:lstStyle/>
          <a:p>
            <a:fld id="{B09D886D-4E40-4963-80F1-0064349E37E5}" type="slidenum">
              <a:rPr lang="en-US" smtClean="0"/>
              <a:t>45</a:t>
            </a:fld>
            <a:endParaRPr lang="en-US"/>
          </a:p>
        </p:txBody>
      </p:sp>
    </p:spTree>
    <p:extLst>
      <p:ext uri="{BB962C8B-B14F-4D97-AF65-F5344CB8AC3E}">
        <p14:creationId xmlns:p14="http://schemas.microsoft.com/office/powerpoint/2010/main" val="3550297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46</a:t>
            </a:fld>
            <a:endParaRPr lang="en-US"/>
          </a:p>
        </p:txBody>
      </p:sp>
    </p:spTree>
    <p:extLst>
      <p:ext uri="{BB962C8B-B14F-4D97-AF65-F5344CB8AC3E}">
        <p14:creationId xmlns:p14="http://schemas.microsoft.com/office/powerpoint/2010/main" val="506511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BMS information system</a:t>
            </a:r>
          </a:p>
        </p:txBody>
      </p:sp>
      <p:sp>
        <p:nvSpPr>
          <p:cNvPr id="4" name="Slide Number Placeholder 3"/>
          <p:cNvSpPr>
            <a:spLocks noGrp="1"/>
          </p:cNvSpPr>
          <p:nvPr>
            <p:ph type="sldNum" sz="quarter" idx="5"/>
          </p:nvPr>
        </p:nvSpPr>
        <p:spPr/>
        <p:txBody>
          <a:bodyPr/>
          <a:lstStyle/>
          <a:p>
            <a:fld id="{B09D886D-4E40-4963-80F1-0064349E37E5}" type="slidenum">
              <a:rPr lang="en-US" smtClean="0"/>
              <a:t>47</a:t>
            </a:fld>
            <a:endParaRPr lang="en-US"/>
          </a:p>
        </p:txBody>
      </p:sp>
    </p:spTree>
    <p:extLst>
      <p:ext uri="{BB962C8B-B14F-4D97-AF65-F5344CB8AC3E}">
        <p14:creationId xmlns:p14="http://schemas.microsoft.com/office/powerpoint/2010/main" val="2365408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5</a:t>
            </a:fld>
            <a:endParaRPr lang="en-US"/>
          </a:p>
        </p:txBody>
      </p:sp>
    </p:spTree>
    <p:extLst>
      <p:ext uri="{BB962C8B-B14F-4D97-AF65-F5344CB8AC3E}">
        <p14:creationId xmlns:p14="http://schemas.microsoft.com/office/powerpoint/2010/main" val="18514689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The battery management system may include </a:t>
            </a:r>
            <a:r>
              <a:rPr lang="en-US" b="1" i="1" dirty="0"/>
              <a:t>a host</a:t>
            </a:r>
            <a:r>
              <a:rPr lang="en-US" i="1" dirty="0"/>
              <a:t> (such as a microcontroller that manages at a system level) and </a:t>
            </a:r>
            <a:r>
              <a:rPr lang="en-US" b="1" i="1" dirty="0"/>
              <a:t>clients</a:t>
            </a:r>
            <a:r>
              <a:rPr lang="en-US" i="1" dirty="0"/>
              <a:t> (such as battery management integrated circuits that manage battery cells within the system). In embodiments, the host may be implemented in various structures including the previously mentioned microcontroller and manages the system by </a:t>
            </a:r>
            <a:r>
              <a:rPr lang="en-US" b="1" i="1" dirty="0"/>
              <a:t>transmitting commands and receiving responses</a:t>
            </a:r>
            <a:r>
              <a:rPr lang="en-US" i="1" dirty="0"/>
              <a:t> from one or more of the clients. Each client may </a:t>
            </a:r>
            <a:r>
              <a:rPr lang="en-US" b="1" i="1" dirty="0"/>
              <a:t>monitor and control corresponding battery cells to measure the electrical and physical status of the cells, such as voltage, amount of remaining electrical charge and temperature of each cell</a:t>
            </a:r>
            <a:r>
              <a:rPr lang="en-US" i="1" dirty="0"/>
              <a:t>. For instance, the </a:t>
            </a:r>
            <a:r>
              <a:rPr lang="en-US" b="1" i="1" dirty="0"/>
              <a:t>client 120a may monitor the cells 130a</a:t>
            </a:r>
            <a:r>
              <a:rPr lang="en-US" i="1" dirty="0"/>
              <a:t>. It is noted that each client may monitor a different number of battery cells. The client </a:t>
            </a:r>
            <a:r>
              <a:rPr lang="en-US" b="1" i="1" dirty="0"/>
              <a:t>120a may perform measurements (e.g., voltage, charge, temperature, etc.) as well as perform certain functions (e.g., bleed-off charge from a battery cell, </a:t>
            </a:r>
            <a:r>
              <a:rPr lang="en-US" b="1" i="1" dirty="0" err="1"/>
              <a:t>etc</a:t>
            </a:r>
            <a:r>
              <a:rPr lang="en-US" b="1" i="1" dirty="0"/>
              <a:t>)</a:t>
            </a:r>
            <a:r>
              <a:rPr lang="en-US" i="1" dirty="0"/>
              <a:t>.</a:t>
            </a:r>
            <a:endParaRPr lang="en-US" dirty="0"/>
          </a:p>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48</a:t>
            </a:fld>
            <a:endParaRPr lang="en-US"/>
          </a:p>
        </p:txBody>
      </p:sp>
    </p:spTree>
    <p:extLst>
      <p:ext uri="{BB962C8B-B14F-4D97-AF65-F5344CB8AC3E}">
        <p14:creationId xmlns:p14="http://schemas.microsoft.com/office/powerpoint/2010/main" val="3964539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49</a:t>
            </a:fld>
            <a:endParaRPr lang="en-US"/>
          </a:p>
        </p:txBody>
      </p:sp>
    </p:spTree>
    <p:extLst>
      <p:ext uri="{BB962C8B-B14F-4D97-AF65-F5344CB8AC3E}">
        <p14:creationId xmlns:p14="http://schemas.microsoft.com/office/powerpoint/2010/main" val="1531468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TESLA MODEL 3 Thermal control is a simplified thermal control where all the heat is controlled in one line</a:t>
            </a:r>
          </a:p>
        </p:txBody>
      </p:sp>
      <p:sp>
        <p:nvSpPr>
          <p:cNvPr id="4" name="Slide Number Placeholder 3"/>
          <p:cNvSpPr>
            <a:spLocks noGrp="1"/>
          </p:cNvSpPr>
          <p:nvPr>
            <p:ph type="sldNum" sz="quarter" idx="5"/>
          </p:nvPr>
        </p:nvSpPr>
        <p:spPr/>
        <p:txBody>
          <a:bodyPr/>
          <a:lstStyle/>
          <a:p>
            <a:fld id="{B09D886D-4E40-4963-80F1-0064349E37E5}" type="slidenum">
              <a:rPr lang="en-US" smtClean="0"/>
              <a:t>50</a:t>
            </a:fld>
            <a:endParaRPr lang="en-US"/>
          </a:p>
        </p:txBody>
      </p:sp>
    </p:spTree>
    <p:extLst>
      <p:ext uri="{BB962C8B-B14F-4D97-AF65-F5344CB8AC3E}">
        <p14:creationId xmlns:p14="http://schemas.microsoft.com/office/powerpoint/2010/main" val="1261114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51</a:t>
            </a:fld>
            <a:endParaRPr lang="en-US"/>
          </a:p>
        </p:txBody>
      </p:sp>
    </p:spTree>
    <p:extLst>
      <p:ext uri="{BB962C8B-B14F-4D97-AF65-F5344CB8AC3E}">
        <p14:creationId xmlns:p14="http://schemas.microsoft.com/office/powerpoint/2010/main" val="1294785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is for LR Dual motor (not the performance one)</a:t>
            </a:r>
          </a:p>
        </p:txBody>
      </p:sp>
      <p:sp>
        <p:nvSpPr>
          <p:cNvPr id="4" name="Slide Number Placeholder 3"/>
          <p:cNvSpPr>
            <a:spLocks noGrp="1"/>
          </p:cNvSpPr>
          <p:nvPr>
            <p:ph type="sldNum" sz="quarter" idx="5"/>
          </p:nvPr>
        </p:nvSpPr>
        <p:spPr/>
        <p:txBody>
          <a:bodyPr/>
          <a:lstStyle/>
          <a:p>
            <a:fld id="{B09D886D-4E40-4963-80F1-0064349E37E5}" type="slidenum">
              <a:rPr lang="en-US" smtClean="0"/>
              <a:t>52</a:t>
            </a:fld>
            <a:endParaRPr lang="en-US"/>
          </a:p>
        </p:txBody>
      </p:sp>
    </p:spTree>
    <p:extLst>
      <p:ext uri="{BB962C8B-B14F-4D97-AF65-F5344CB8AC3E}">
        <p14:creationId xmlns:p14="http://schemas.microsoft.com/office/powerpoint/2010/main" val="27573375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WLTP Stands for </a:t>
            </a:r>
            <a:r>
              <a:rPr lang="en-US" sz="1200" b="0" i="0" kern="1200" dirty="0">
                <a:solidFill>
                  <a:schemeClr val="tx1"/>
                </a:solidFill>
                <a:effectLst/>
                <a:latin typeface="+mn-lt"/>
                <a:ea typeface="+mn-ea"/>
                <a:cs typeface="+mn-cs"/>
              </a:rPr>
              <a:t>Worldwide </a:t>
            </a:r>
            <a:r>
              <a:rPr lang="en-US" sz="1200" b="0" i="0" kern="1200" dirty="0" err="1">
                <a:solidFill>
                  <a:schemeClr val="tx1"/>
                </a:solidFill>
                <a:effectLst/>
                <a:latin typeface="+mn-lt"/>
                <a:ea typeface="+mn-ea"/>
                <a:cs typeface="+mn-cs"/>
              </a:rPr>
              <a:t>Harmonised</a:t>
            </a:r>
            <a:r>
              <a:rPr lang="en-US" sz="1200" b="0" i="0" kern="1200" dirty="0">
                <a:solidFill>
                  <a:schemeClr val="tx1"/>
                </a:solidFill>
                <a:effectLst/>
                <a:latin typeface="+mn-lt"/>
                <a:ea typeface="+mn-ea"/>
                <a:cs typeface="+mn-cs"/>
              </a:rPr>
              <a:t> Light Vehicles Test Procedure</a:t>
            </a:r>
          </a:p>
          <a:p>
            <a:endParaRPr lang="en-US" dirty="0"/>
          </a:p>
          <a:p>
            <a:r>
              <a:rPr lang="en-US" dirty="0"/>
              <a:t>EVDB is </a:t>
            </a:r>
            <a:r>
              <a:rPr lang="en-US" dirty="0">
                <a:hlinkClick r:id="rId3"/>
              </a:rPr>
              <a:t>https://evdb.io/</a:t>
            </a:r>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53</a:t>
            </a:fld>
            <a:endParaRPr lang="en-US"/>
          </a:p>
        </p:txBody>
      </p:sp>
    </p:spTree>
    <p:extLst>
      <p:ext uri="{BB962C8B-B14F-4D97-AF65-F5344CB8AC3E}">
        <p14:creationId xmlns:p14="http://schemas.microsoft.com/office/powerpoint/2010/main" val="42168444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54</a:t>
            </a:fld>
            <a:endParaRPr lang="en-US"/>
          </a:p>
        </p:txBody>
      </p:sp>
    </p:spTree>
    <p:extLst>
      <p:ext uri="{BB962C8B-B14F-4D97-AF65-F5344CB8AC3E}">
        <p14:creationId xmlns:p14="http://schemas.microsoft.com/office/powerpoint/2010/main" val="15452459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55</a:t>
            </a:fld>
            <a:endParaRPr lang="en-US"/>
          </a:p>
        </p:txBody>
      </p:sp>
    </p:spTree>
    <p:extLst>
      <p:ext uri="{BB962C8B-B14F-4D97-AF65-F5344CB8AC3E}">
        <p14:creationId xmlns:p14="http://schemas.microsoft.com/office/powerpoint/2010/main" val="1547342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56</a:t>
            </a:fld>
            <a:endParaRPr lang="en-US"/>
          </a:p>
        </p:txBody>
      </p:sp>
    </p:spTree>
    <p:extLst>
      <p:ext uri="{BB962C8B-B14F-4D97-AF65-F5344CB8AC3E}">
        <p14:creationId xmlns:p14="http://schemas.microsoft.com/office/powerpoint/2010/main" val="3866140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6</a:t>
            </a:fld>
            <a:endParaRPr lang="en-US"/>
          </a:p>
        </p:txBody>
      </p:sp>
    </p:spTree>
    <p:extLst>
      <p:ext uri="{BB962C8B-B14F-4D97-AF65-F5344CB8AC3E}">
        <p14:creationId xmlns:p14="http://schemas.microsoft.com/office/powerpoint/2010/main" val="4167559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310 miles = 499 km</a:t>
            </a:r>
          </a:p>
        </p:txBody>
      </p:sp>
      <p:sp>
        <p:nvSpPr>
          <p:cNvPr id="4" name="Slide Number Placeholder 3"/>
          <p:cNvSpPr>
            <a:spLocks noGrp="1"/>
          </p:cNvSpPr>
          <p:nvPr>
            <p:ph type="sldNum" sz="quarter" idx="5"/>
          </p:nvPr>
        </p:nvSpPr>
        <p:spPr/>
        <p:txBody>
          <a:bodyPr/>
          <a:lstStyle/>
          <a:p>
            <a:fld id="{B09D886D-4E40-4963-80F1-0064349E37E5}" type="slidenum">
              <a:rPr lang="en-US" smtClean="0"/>
              <a:t>7</a:t>
            </a:fld>
            <a:endParaRPr lang="en-US"/>
          </a:p>
        </p:txBody>
      </p:sp>
    </p:spTree>
    <p:extLst>
      <p:ext uri="{BB962C8B-B14F-4D97-AF65-F5344CB8AC3E}">
        <p14:creationId xmlns:p14="http://schemas.microsoft.com/office/powerpoint/2010/main" val="4057084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8</a:t>
            </a:fld>
            <a:endParaRPr lang="en-US"/>
          </a:p>
        </p:txBody>
      </p:sp>
    </p:spTree>
    <p:extLst>
      <p:ext uri="{BB962C8B-B14F-4D97-AF65-F5344CB8AC3E}">
        <p14:creationId xmlns:p14="http://schemas.microsoft.com/office/powerpoint/2010/main" val="2069493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Tesla Model 3</a:t>
            </a:r>
            <a:r>
              <a:rPr lang="en-US" sz="1200" b="0" i="0" kern="1200" dirty="0">
                <a:solidFill>
                  <a:schemeClr val="tx1"/>
                </a:solidFill>
                <a:effectLst/>
                <a:latin typeface="+mn-lt"/>
                <a:ea typeface="+mn-ea"/>
                <a:cs typeface="+mn-cs"/>
              </a:rPr>
              <a:t> will come standard with the </a:t>
            </a:r>
            <a:r>
              <a:rPr lang="en-US" sz="1200" b="1" i="0" kern="1200" dirty="0">
                <a:solidFill>
                  <a:schemeClr val="tx1"/>
                </a:solidFill>
                <a:effectLst/>
                <a:latin typeface="+mn-lt"/>
                <a:ea typeface="+mn-ea"/>
                <a:cs typeface="+mn-cs"/>
              </a:rPr>
              <a:t>Autopilot</a:t>
            </a:r>
            <a:r>
              <a:rPr lang="en-US" sz="1200" b="0" i="0" kern="1200" dirty="0">
                <a:solidFill>
                  <a:schemeClr val="tx1"/>
                </a:solidFill>
                <a:effectLst/>
                <a:latin typeface="+mn-lt"/>
                <a:ea typeface="+mn-ea"/>
                <a:cs typeface="+mn-cs"/>
              </a:rPr>
              <a:t> hardware and will use that hardware for safety features like emergency braking, but you will </a:t>
            </a:r>
            <a:r>
              <a:rPr lang="en-US" sz="1200" b="1" i="0"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to pay extra for activation of the convenience features such as </a:t>
            </a:r>
            <a:r>
              <a:rPr lang="en-US" sz="1200" b="0" i="0" kern="1200" dirty="0" err="1">
                <a:solidFill>
                  <a:schemeClr val="tx1"/>
                </a:solidFill>
                <a:effectLst/>
                <a:latin typeface="+mn-lt"/>
                <a:ea typeface="+mn-ea"/>
                <a:cs typeface="+mn-cs"/>
              </a:rPr>
              <a:t>Autopark</a:t>
            </a:r>
            <a:r>
              <a:rPr lang="en-US" sz="1200" b="0" i="0" kern="1200" dirty="0">
                <a:solidFill>
                  <a:schemeClr val="tx1"/>
                </a:solidFill>
                <a:effectLst/>
                <a:latin typeface="+mn-lt"/>
                <a:ea typeface="+mn-ea"/>
                <a:cs typeface="+mn-cs"/>
              </a:rPr>
              <a:t>, Summon, and Autosteer driving.</a:t>
            </a:r>
            <a:endParaRPr lang="en-US" dirty="0"/>
          </a:p>
          <a:p>
            <a:endParaRPr lang="en-US" dirty="0"/>
          </a:p>
        </p:txBody>
      </p:sp>
      <p:sp>
        <p:nvSpPr>
          <p:cNvPr id="4" name="Slide Number Placeholder 3"/>
          <p:cNvSpPr>
            <a:spLocks noGrp="1"/>
          </p:cNvSpPr>
          <p:nvPr>
            <p:ph type="sldNum" sz="quarter" idx="5"/>
          </p:nvPr>
        </p:nvSpPr>
        <p:spPr/>
        <p:txBody>
          <a:bodyPr/>
          <a:lstStyle/>
          <a:p>
            <a:fld id="{B09D886D-4E40-4963-80F1-0064349E37E5}" type="slidenum">
              <a:rPr lang="en-US" smtClean="0"/>
              <a:t>9</a:t>
            </a:fld>
            <a:endParaRPr lang="en-US"/>
          </a:p>
        </p:txBody>
      </p:sp>
    </p:spTree>
    <p:extLst>
      <p:ext uri="{BB962C8B-B14F-4D97-AF65-F5344CB8AC3E}">
        <p14:creationId xmlns:p14="http://schemas.microsoft.com/office/powerpoint/2010/main" val="1484852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3 standard range, long range </a:t>
            </a:r>
            <a:r>
              <a:rPr lang="en-US" dirty="0" err="1"/>
              <a:t>rwd</a:t>
            </a:r>
            <a:r>
              <a:rPr lang="en-US" dirty="0"/>
              <a:t>, and mid range has been discontinued. The minimum is now SR+, AWD Long Range, and AWD Performance</a:t>
            </a:r>
          </a:p>
        </p:txBody>
      </p:sp>
      <p:sp>
        <p:nvSpPr>
          <p:cNvPr id="4" name="Slide Number Placeholder 3"/>
          <p:cNvSpPr>
            <a:spLocks noGrp="1"/>
          </p:cNvSpPr>
          <p:nvPr>
            <p:ph type="sldNum" sz="quarter" idx="5"/>
          </p:nvPr>
        </p:nvSpPr>
        <p:spPr/>
        <p:txBody>
          <a:bodyPr/>
          <a:lstStyle/>
          <a:p>
            <a:fld id="{B09D886D-4E40-4963-80F1-0064349E37E5}" type="slidenum">
              <a:rPr lang="en-US" smtClean="0"/>
              <a:t>12</a:t>
            </a:fld>
            <a:endParaRPr lang="en-US"/>
          </a:p>
        </p:txBody>
      </p:sp>
    </p:spTree>
    <p:extLst>
      <p:ext uri="{BB962C8B-B14F-4D97-AF65-F5344CB8AC3E}">
        <p14:creationId xmlns:p14="http://schemas.microsoft.com/office/powerpoint/2010/main" val="1525236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63168-EBD0-42E9-923A-E0765F172D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0F749B-AF52-47F8-B1C5-4920DF4C82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7B817D-2D79-4A3C-A1C2-B84D2E18B961}"/>
              </a:ext>
            </a:extLst>
          </p:cNvPr>
          <p:cNvSpPr>
            <a:spLocks noGrp="1"/>
          </p:cNvSpPr>
          <p:nvPr>
            <p:ph type="dt" sz="half" idx="10"/>
          </p:nvPr>
        </p:nvSpPr>
        <p:spPr/>
        <p:txBody>
          <a:bodyPr/>
          <a:lstStyle/>
          <a:p>
            <a:fld id="{5D05E7AC-1607-4D5C-9290-A13468D7502D}" type="datetimeFigureOut">
              <a:rPr lang="en-US" smtClean="0"/>
              <a:t>10/25/2019</a:t>
            </a:fld>
            <a:endParaRPr lang="en-US"/>
          </a:p>
        </p:txBody>
      </p:sp>
      <p:sp>
        <p:nvSpPr>
          <p:cNvPr id="5" name="Footer Placeholder 4">
            <a:extLst>
              <a:ext uri="{FF2B5EF4-FFF2-40B4-BE49-F238E27FC236}">
                <a16:creationId xmlns:a16="http://schemas.microsoft.com/office/drawing/2014/main" id="{95056B1E-E761-4D64-8086-8F9149E64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38A89-4292-400E-BA95-C441CD73CA88}"/>
              </a:ext>
            </a:extLst>
          </p:cNvPr>
          <p:cNvSpPr>
            <a:spLocks noGrp="1"/>
          </p:cNvSpPr>
          <p:nvPr>
            <p:ph type="sldNum" sz="quarter" idx="12"/>
          </p:nvPr>
        </p:nvSpPr>
        <p:spPr/>
        <p:txBody>
          <a:bodyPr/>
          <a:lstStyle/>
          <a:p>
            <a:fld id="{DB71B036-10C5-4B8C-A441-51BC9B43BFF2}" type="slidenum">
              <a:rPr lang="en-US" smtClean="0"/>
              <a:t>‹#›</a:t>
            </a:fld>
            <a:endParaRPr lang="en-US"/>
          </a:p>
        </p:txBody>
      </p:sp>
    </p:spTree>
    <p:extLst>
      <p:ext uri="{BB962C8B-B14F-4D97-AF65-F5344CB8AC3E}">
        <p14:creationId xmlns:p14="http://schemas.microsoft.com/office/powerpoint/2010/main" val="609664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45980-57BB-4662-8B92-981C9FB789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04C6AD-3099-4D0F-BA22-990E93C783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8802E-189A-47F6-B273-35A0D090157D}"/>
              </a:ext>
            </a:extLst>
          </p:cNvPr>
          <p:cNvSpPr>
            <a:spLocks noGrp="1"/>
          </p:cNvSpPr>
          <p:nvPr>
            <p:ph type="dt" sz="half" idx="10"/>
          </p:nvPr>
        </p:nvSpPr>
        <p:spPr/>
        <p:txBody>
          <a:bodyPr/>
          <a:lstStyle/>
          <a:p>
            <a:fld id="{5D05E7AC-1607-4D5C-9290-A13468D7502D}" type="datetimeFigureOut">
              <a:rPr lang="en-US" smtClean="0"/>
              <a:t>10/25/2019</a:t>
            </a:fld>
            <a:endParaRPr lang="en-US"/>
          </a:p>
        </p:txBody>
      </p:sp>
      <p:sp>
        <p:nvSpPr>
          <p:cNvPr id="5" name="Footer Placeholder 4">
            <a:extLst>
              <a:ext uri="{FF2B5EF4-FFF2-40B4-BE49-F238E27FC236}">
                <a16:creationId xmlns:a16="http://schemas.microsoft.com/office/drawing/2014/main" id="{9DE24676-1DBC-4EEA-A64F-EF56124430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5F5C78-1FA4-432D-A557-5CA91B69F6E1}"/>
              </a:ext>
            </a:extLst>
          </p:cNvPr>
          <p:cNvSpPr>
            <a:spLocks noGrp="1"/>
          </p:cNvSpPr>
          <p:nvPr>
            <p:ph type="sldNum" sz="quarter" idx="12"/>
          </p:nvPr>
        </p:nvSpPr>
        <p:spPr/>
        <p:txBody>
          <a:bodyPr/>
          <a:lstStyle/>
          <a:p>
            <a:fld id="{DB71B036-10C5-4B8C-A441-51BC9B43BFF2}" type="slidenum">
              <a:rPr lang="en-US" smtClean="0"/>
              <a:t>‹#›</a:t>
            </a:fld>
            <a:endParaRPr lang="en-US"/>
          </a:p>
        </p:txBody>
      </p:sp>
    </p:spTree>
    <p:extLst>
      <p:ext uri="{BB962C8B-B14F-4D97-AF65-F5344CB8AC3E}">
        <p14:creationId xmlns:p14="http://schemas.microsoft.com/office/powerpoint/2010/main" val="125270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9EF671-1F6D-4C27-9E45-853E5590BF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6A85F2-38A8-46DA-B7C8-BAD6D3F28C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5EB314-19A3-49F4-A553-C22B5E13C15A}"/>
              </a:ext>
            </a:extLst>
          </p:cNvPr>
          <p:cNvSpPr>
            <a:spLocks noGrp="1"/>
          </p:cNvSpPr>
          <p:nvPr>
            <p:ph type="dt" sz="half" idx="10"/>
          </p:nvPr>
        </p:nvSpPr>
        <p:spPr/>
        <p:txBody>
          <a:bodyPr/>
          <a:lstStyle/>
          <a:p>
            <a:fld id="{5D05E7AC-1607-4D5C-9290-A13468D7502D}" type="datetimeFigureOut">
              <a:rPr lang="en-US" smtClean="0"/>
              <a:t>10/25/2019</a:t>
            </a:fld>
            <a:endParaRPr lang="en-US"/>
          </a:p>
        </p:txBody>
      </p:sp>
      <p:sp>
        <p:nvSpPr>
          <p:cNvPr id="5" name="Footer Placeholder 4">
            <a:extLst>
              <a:ext uri="{FF2B5EF4-FFF2-40B4-BE49-F238E27FC236}">
                <a16:creationId xmlns:a16="http://schemas.microsoft.com/office/drawing/2014/main" id="{3010B228-48B8-4E8E-9762-AC961ED62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06A66-8A65-458C-BC4D-F6D41D5D7E2F}"/>
              </a:ext>
            </a:extLst>
          </p:cNvPr>
          <p:cNvSpPr>
            <a:spLocks noGrp="1"/>
          </p:cNvSpPr>
          <p:nvPr>
            <p:ph type="sldNum" sz="quarter" idx="12"/>
          </p:nvPr>
        </p:nvSpPr>
        <p:spPr/>
        <p:txBody>
          <a:bodyPr/>
          <a:lstStyle/>
          <a:p>
            <a:fld id="{DB71B036-10C5-4B8C-A441-51BC9B43BFF2}" type="slidenum">
              <a:rPr lang="en-US" smtClean="0"/>
              <a:t>‹#›</a:t>
            </a:fld>
            <a:endParaRPr lang="en-US"/>
          </a:p>
        </p:txBody>
      </p:sp>
    </p:spTree>
    <p:extLst>
      <p:ext uri="{BB962C8B-B14F-4D97-AF65-F5344CB8AC3E}">
        <p14:creationId xmlns:p14="http://schemas.microsoft.com/office/powerpoint/2010/main" val="187318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65F0-A0DB-4B8D-95A5-4B038DA4D5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E35C86-2030-4ACA-AED1-8BB01818F7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6EFBC-E561-47DC-BB8E-1EDB245D85E5}"/>
              </a:ext>
            </a:extLst>
          </p:cNvPr>
          <p:cNvSpPr>
            <a:spLocks noGrp="1"/>
          </p:cNvSpPr>
          <p:nvPr>
            <p:ph type="dt" sz="half" idx="10"/>
          </p:nvPr>
        </p:nvSpPr>
        <p:spPr/>
        <p:txBody>
          <a:bodyPr/>
          <a:lstStyle/>
          <a:p>
            <a:fld id="{5D05E7AC-1607-4D5C-9290-A13468D7502D}" type="datetimeFigureOut">
              <a:rPr lang="en-US" smtClean="0"/>
              <a:t>10/25/2019</a:t>
            </a:fld>
            <a:endParaRPr lang="en-US"/>
          </a:p>
        </p:txBody>
      </p:sp>
      <p:sp>
        <p:nvSpPr>
          <p:cNvPr id="5" name="Footer Placeholder 4">
            <a:extLst>
              <a:ext uri="{FF2B5EF4-FFF2-40B4-BE49-F238E27FC236}">
                <a16:creationId xmlns:a16="http://schemas.microsoft.com/office/drawing/2014/main" id="{42B337C7-23BA-4753-A4D7-157150E3A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EFFC6-2B6D-4FEF-8372-EF6AEE941735}"/>
              </a:ext>
            </a:extLst>
          </p:cNvPr>
          <p:cNvSpPr>
            <a:spLocks noGrp="1"/>
          </p:cNvSpPr>
          <p:nvPr>
            <p:ph type="sldNum" sz="quarter" idx="12"/>
          </p:nvPr>
        </p:nvSpPr>
        <p:spPr/>
        <p:txBody>
          <a:bodyPr/>
          <a:lstStyle/>
          <a:p>
            <a:fld id="{DB71B036-10C5-4B8C-A441-51BC9B43BFF2}" type="slidenum">
              <a:rPr lang="en-US" smtClean="0"/>
              <a:t>‹#›</a:t>
            </a:fld>
            <a:endParaRPr lang="en-US"/>
          </a:p>
        </p:txBody>
      </p:sp>
    </p:spTree>
    <p:extLst>
      <p:ext uri="{BB962C8B-B14F-4D97-AF65-F5344CB8AC3E}">
        <p14:creationId xmlns:p14="http://schemas.microsoft.com/office/powerpoint/2010/main" val="2021454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7470-2880-4020-B4EE-FEF0254150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5758BE-F8F1-419A-B397-C1772C4D27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D2B2F5-A8CF-462B-A8B1-8460EA626EDB}"/>
              </a:ext>
            </a:extLst>
          </p:cNvPr>
          <p:cNvSpPr>
            <a:spLocks noGrp="1"/>
          </p:cNvSpPr>
          <p:nvPr>
            <p:ph type="dt" sz="half" idx="10"/>
          </p:nvPr>
        </p:nvSpPr>
        <p:spPr/>
        <p:txBody>
          <a:bodyPr/>
          <a:lstStyle/>
          <a:p>
            <a:fld id="{5D05E7AC-1607-4D5C-9290-A13468D7502D}" type="datetimeFigureOut">
              <a:rPr lang="en-US" smtClean="0"/>
              <a:t>10/25/2019</a:t>
            </a:fld>
            <a:endParaRPr lang="en-US"/>
          </a:p>
        </p:txBody>
      </p:sp>
      <p:sp>
        <p:nvSpPr>
          <p:cNvPr id="5" name="Footer Placeholder 4">
            <a:extLst>
              <a:ext uri="{FF2B5EF4-FFF2-40B4-BE49-F238E27FC236}">
                <a16:creationId xmlns:a16="http://schemas.microsoft.com/office/drawing/2014/main" id="{0E349EE8-DF89-4B5C-A295-D213FE64B0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A9158-4B87-4CC6-877F-98030F287DA2}"/>
              </a:ext>
            </a:extLst>
          </p:cNvPr>
          <p:cNvSpPr>
            <a:spLocks noGrp="1"/>
          </p:cNvSpPr>
          <p:nvPr>
            <p:ph type="sldNum" sz="quarter" idx="12"/>
          </p:nvPr>
        </p:nvSpPr>
        <p:spPr/>
        <p:txBody>
          <a:bodyPr/>
          <a:lstStyle/>
          <a:p>
            <a:fld id="{DB71B036-10C5-4B8C-A441-51BC9B43BFF2}" type="slidenum">
              <a:rPr lang="en-US" smtClean="0"/>
              <a:t>‹#›</a:t>
            </a:fld>
            <a:endParaRPr lang="en-US"/>
          </a:p>
        </p:txBody>
      </p:sp>
    </p:spTree>
    <p:extLst>
      <p:ext uri="{BB962C8B-B14F-4D97-AF65-F5344CB8AC3E}">
        <p14:creationId xmlns:p14="http://schemas.microsoft.com/office/powerpoint/2010/main" val="226196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F8FC-870C-4384-9B93-49833CA19E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1EEE6-39FA-4AFD-A498-C060EB2516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0A5265-4C58-4A00-A18A-561F04809C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D01DB9-F755-470E-93DE-4051BF3A1F51}"/>
              </a:ext>
            </a:extLst>
          </p:cNvPr>
          <p:cNvSpPr>
            <a:spLocks noGrp="1"/>
          </p:cNvSpPr>
          <p:nvPr>
            <p:ph type="dt" sz="half" idx="10"/>
          </p:nvPr>
        </p:nvSpPr>
        <p:spPr/>
        <p:txBody>
          <a:bodyPr/>
          <a:lstStyle/>
          <a:p>
            <a:fld id="{5D05E7AC-1607-4D5C-9290-A13468D7502D}" type="datetimeFigureOut">
              <a:rPr lang="en-US" smtClean="0"/>
              <a:t>10/25/2019</a:t>
            </a:fld>
            <a:endParaRPr lang="en-US"/>
          </a:p>
        </p:txBody>
      </p:sp>
      <p:sp>
        <p:nvSpPr>
          <p:cNvPr id="6" name="Footer Placeholder 5">
            <a:extLst>
              <a:ext uri="{FF2B5EF4-FFF2-40B4-BE49-F238E27FC236}">
                <a16:creationId xmlns:a16="http://schemas.microsoft.com/office/drawing/2014/main" id="{1ECC63F5-3FDF-4B57-8D66-55C3D5E32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05FBE9-672B-400A-ADEB-5EA1EB768FE5}"/>
              </a:ext>
            </a:extLst>
          </p:cNvPr>
          <p:cNvSpPr>
            <a:spLocks noGrp="1"/>
          </p:cNvSpPr>
          <p:nvPr>
            <p:ph type="sldNum" sz="quarter" idx="12"/>
          </p:nvPr>
        </p:nvSpPr>
        <p:spPr/>
        <p:txBody>
          <a:bodyPr/>
          <a:lstStyle/>
          <a:p>
            <a:fld id="{DB71B036-10C5-4B8C-A441-51BC9B43BFF2}" type="slidenum">
              <a:rPr lang="en-US" smtClean="0"/>
              <a:t>‹#›</a:t>
            </a:fld>
            <a:endParaRPr lang="en-US"/>
          </a:p>
        </p:txBody>
      </p:sp>
    </p:spTree>
    <p:extLst>
      <p:ext uri="{BB962C8B-B14F-4D97-AF65-F5344CB8AC3E}">
        <p14:creationId xmlns:p14="http://schemas.microsoft.com/office/powerpoint/2010/main" val="2541654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6B6E9-441A-4D9F-8906-0ADC4816DF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372E2D-3468-42DE-A678-F9E2C624D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5CC3CA-9725-496E-AE02-AB918D73FF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F34A0D-A406-4821-9921-C5A9D43C01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BD3528-22BA-490D-B3E0-94DDEA048B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AA7DFC-E330-4C9F-AA5D-535B45BDFEBB}"/>
              </a:ext>
            </a:extLst>
          </p:cNvPr>
          <p:cNvSpPr>
            <a:spLocks noGrp="1"/>
          </p:cNvSpPr>
          <p:nvPr>
            <p:ph type="dt" sz="half" idx="10"/>
          </p:nvPr>
        </p:nvSpPr>
        <p:spPr/>
        <p:txBody>
          <a:bodyPr/>
          <a:lstStyle/>
          <a:p>
            <a:fld id="{5D05E7AC-1607-4D5C-9290-A13468D7502D}" type="datetimeFigureOut">
              <a:rPr lang="en-US" smtClean="0"/>
              <a:t>10/25/2019</a:t>
            </a:fld>
            <a:endParaRPr lang="en-US"/>
          </a:p>
        </p:txBody>
      </p:sp>
      <p:sp>
        <p:nvSpPr>
          <p:cNvPr id="8" name="Footer Placeholder 7">
            <a:extLst>
              <a:ext uri="{FF2B5EF4-FFF2-40B4-BE49-F238E27FC236}">
                <a16:creationId xmlns:a16="http://schemas.microsoft.com/office/drawing/2014/main" id="{A78F2197-4C15-4053-9F6C-C491CE1F18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9F50E3-D839-4047-9F3E-207A48D43E4B}"/>
              </a:ext>
            </a:extLst>
          </p:cNvPr>
          <p:cNvSpPr>
            <a:spLocks noGrp="1"/>
          </p:cNvSpPr>
          <p:nvPr>
            <p:ph type="sldNum" sz="quarter" idx="12"/>
          </p:nvPr>
        </p:nvSpPr>
        <p:spPr/>
        <p:txBody>
          <a:bodyPr/>
          <a:lstStyle/>
          <a:p>
            <a:fld id="{DB71B036-10C5-4B8C-A441-51BC9B43BFF2}" type="slidenum">
              <a:rPr lang="en-US" smtClean="0"/>
              <a:t>‹#›</a:t>
            </a:fld>
            <a:endParaRPr lang="en-US"/>
          </a:p>
        </p:txBody>
      </p:sp>
    </p:spTree>
    <p:extLst>
      <p:ext uri="{BB962C8B-B14F-4D97-AF65-F5344CB8AC3E}">
        <p14:creationId xmlns:p14="http://schemas.microsoft.com/office/powerpoint/2010/main" val="4134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7720-8E88-4766-B864-0CDE5CC684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8B2894-EBA0-4C24-A8E6-694F9EB2DD1B}"/>
              </a:ext>
            </a:extLst>
          </p:cNvPr>
          <p:cNvSpPr>
            <a:spLocks noGrp="1"/>
          </p:cNvSpPr>
          <p:nvPr>
            <p:ph type="dt" sz="half" idx="10"/>
          </p:nvPr>
        </p:nvSpPr>
        <p:spPr/>
        <p:txBody>
          <a:bodyPr/>
          <a:lstStyle/>
          <a:p>
            <a:fld id="{5D05E7AC-1607-4D5C-9290-A13468D7502D}" type="datetimeFigureOut">
              <a:rPr lang="en-US" smtClean="0"/>
              <a:t>10/25/2019</a:t>
            </a:fld>
            <a:endParaRPr lang="en-US"/>
          </a:p>
        </p:txBody>
      </p:sp>
      <p:sp>
        <p:nvSpPr>
          <p:cNvPr id="4" name="Footer Placeholder 3">
            <a:extLst>
              <a:ext uri="{FF2B5EF4-FFF2-40B4-BE49-F238E27FC236}">
                <a16:creationId xmlns:a16="http://schemas.microsoft.com/office/drawing/2014/main" id="{A29FAF6F-EA66-4619-AF03-3ECEABFB34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37D9E7-3CA8-434F-A249-2CB4451E1087}"/>
              </a:ext>
            </a:extLst>
          </p:cNvPr>
          <p:cNvSpPr>
            <a:spLocks noGrp="1"/>
          </p:cNvSpPr>
          <p:nvPr>
            <p:ph type="sldNum" sz="quarter" idx="12"/>
          </p:nvPr>
        </p:nvSpPr>
        <p:spPr/>
        <p:txBody>
          <a:bodyPr/>
          <a:lstStyle/>
          <a:p>
            <a:fld id="{DB71B036-10C5-4B8C-A441-51BC9B43BFF2}" type="slidenum">
              <a:rPr lang="en-US" smtClean="0"/>
              <a:t>‹#›</a:t>
            </a:fld>
            <a:endParaRPr lang="en-US"/>
          </a:p>
        </p:txBody>
      </p:sp>
    </p:spTree>
    <p:extLst>
      <p:ext uri="{BB962C8B-B14F-4D97-AF65-F5344CB8AC3E}">
        <p14:creationId xmlns:p14="http://schemas.microsoft.com/office/powerpoint/2010/main" val="219912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944B69-5747-4CF0-ACF2-C49040AF553A}"/>
              </a:ext>
            </a:extLst>
          </p:cNvPr>
          <p:cNvSpPr>
            <a:spLocks noGrp="1"/>
          </p:cNvSpPr>
          <p:nvPr>
            <p:ph type="dt" sz="half" idx="10"/>
          </p:nvPr>
        </p:nvSpPr>
        <p:spPr/>
        <p:txBody>
          <a:bodyPr/>
          <a:lstStyle/>
          <a:p>
            <a:fld id="{5D05E7AC-1607-4D5C-9290-A13468D7502D}" type="datetimeFigureOut">
              <a:rPr lang="en-US" smtClean="0"/>
              <a:t>10/25/2019</a:t>
            </a:fld>
            <a:endParaRPr lang="en-US"/>
          </a:p>
        </p:txBody>
      </p:sp>
      <p:sp>
        <p:nvSpPr>
          <p:cNvPr id="3" name="Footer Placeholder 2">
            <a:extLst>
              <a:ext uri="{FF2B5EF4-FFF2-40B4-BE49-F238E27FC236}">
                <a16:creationId xmlns:a16="http://schemas.microsoft.com/office/drawing/2014/main" id="{4B7F3905-4667-4989-BCED-6D7794787E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44D0EA-49E6-45BD-9330-BB7AB0078663}"/>
              </a:ext>
            </a:extLst>
          </p:cNvPr>
          <p:cNvSpPr>
            <a:spLocks noGrp="1"/>
          </p:cNvSpPr>
          <p:nvPr>
            <p:ph type="sldNum" sz="quarter" idx="12"/>
          </p:nvPr>
        </p:nvSpPr>
        <p:spPr/>
        <p:txBody>
          <a:bodyPr/>
          <a:lstStyle/>
          <a:p>
            <a:fld id="{DB71B036-10C5-4B8C-A441-51BC9B43BFF2}" type="slidenum">
              <a:rPr lang="en-US" smtClean="0"/>
              <a:t>‹#›</a:t>
            </a:fld>
            <a:endParaRPr lang="en-US"/>
          </a:p>
        </p:txBody>
      </p:sp>
    </p:spTree>
    <p:extLst>
      <p:ext uri="{BB962C8B-B14F-4D97-AF65-F5344CB8AC3E}">
        <p14:creationId xmlns:p14="http://schemas.microsoft.com/office/powerpoint/2010/main" val="123460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C7173-F856-4D96-8D42-6974463A8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5236B0-FCB1-473A-AEC3-21DF1F33F8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C13CCD-7E3F-4D2B-8F07-7F2B10CCFF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94766-64D5-415A-8D87-C9DA59524ED9}"/>
              </a:ext>
            </a:extLst>
          </p:cNvPr>
          <p:cNvSpPr>
            <a:spLocks noGrp="1"/>
          </p:cNvSpPr>
          <p:nvPr>
            <p:ph type="dt" sz="half" idx="10"/>
          </p:nvPr>
        </p:nvSpPr>
        <p:spPr/>
        <p:txBody>
          <a:bodyPr/>
          <a:lstStyle/>
          <a:p>
            <a:fld id="{5D05E7AC-1607-4D5C-9290-A13468D7502D}" type="datetimeFigureOut">
              <a:rPr lang="en-US" smtClean="0"/>
              <a:t>10/25/2019</a:t>
            </a:fld>
            <a:endParaRPr lang="en-US"/>
          </a:p>
        </p:txBody>
      </p:sp>
      <p:sp>
        <p:nvSpPr>
          <p:cNvPr id="6" name="Footer Placeholder 5">
            <a:extLst>
              <a:ext uri="{FF2B5EF4-FFF2-40B4-BE49-F238E27FC236}">
                <a16:creationId xmlns:a16="http://schemas.microsoft.com/office/drawing/2014/main" id="{BCBB2B8C-D998-4763-9AD6-2B303F597C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10C4D5-357C-47BE-A759-17CFD315DE98}"/>
              </a:ext>
            </a:extLst>
          </p:cNvPr>
          <p:cNvSpPr>
            <a:spLocks noGrp="1"/>
          </p:cNvSpPr>
          <p:nvPr>
            <p:ph type="sldNum" sz="quarter" idx="12"/>
          </p:nvPr>
        </p:nvSpPr>
        <p:spPr/>
        <p:txBody>
          <a:bodyPr/>
          <a:lstStyle/>
          <a:p>
            <a:fld id="{DB71B036-10C5-4B8C-A441-51BC9B43BFF2}" type="slidenum">
              <a:rPr lang="en-US" smtClean="0"/>
              <a:t>‹#›</a:t>
            </a:fld>
            <a:endParaRPr lang="en-US"/>
          </a:p>
        </p:txBody>
      </p:sp>
    </p:spTree>
    <p:extLst>
      <p:ext uri="{BB962C8B-B14F-4D97-AF65-F5344CB8AC3E}">
        <p14:creationId xmlns:p14="http://schemas.microsoft.com/office/powerpoint/2010/main" val="724902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C6E-191B-4B05-9D86-9514FC63F1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65182E-EA1F-4BB3-85E3-2DCE15B84B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67AE95-E4CD-404E-8B59-12262C7D8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0B421-6C53-4C08-A019-C0C6697240B1}"/>
              </a:ext>
            </a:extLst>
          </p:cNvPr>
          <p:cNvSpPr>
            <a:spLocks noGrp="1"/>
          </p:cNvSpPr>
          <p:nvPr>
            <p:ph type="dt" sz="half" idx="10"/>
          </p:nvPr>
        </p:nvSpPr>
        <p:spPr/>
        <p:txBody>
          <a:bodyPr/>
          <a:lstStyle/>
          <a:p>
            <a:fld id="{5D05E7AC-1607-4D5C-9290-A13468D7502D}" type="datetimeFigureOut">
              <a:rPr lang="en-US" smtClean="0"/>
              <a:t>10/25/2019</a:t>
            </a:fld>
            <a:endParaRPr lang="en-US"/>
          </a:p>
        </p:txBody>
      </p:sp>
      <p:sp>
        <p:nvSpPr>
          <p:cNvPr id="6" name="Footer Placeholder 5">
            <a:extLst>
              <a:ext uri="{FF2B5EF4-FFF2-40B4-BE49-F238E27FC236}">
                <a16:creationId xmlns:a16="http://schemas.microsoft.com/office/drawing/2014/main" id="{A07D1374-8763-4CB3-96A4-CD116193C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5CFD7D-F6BA-4246-A695-E0DB6EA32857}"/>
              </a:ext>
            </a:extLst>
          </p:cNvPr>
          <p:cNvSpPr>
            <a:spLocks noGrp="1"/>
          </p:cNvSpPr>
          <p:nvPr>
            <p:ph type="sldNum" sz="quarter" idx="12"/>
          </p:nvPr>
        </p:nvSpPr>
        <p:spPr/>
        <p:txBody>
          <a:bodyPr/>
          <a:lstStyle/>
          <a:p>
            <a:fld id="{DB71B036-10C5-4B8C-A441-51BC9B43BFF2}" type="slidenum">
              <a:rPr lang="en-US" smtClean="0"/>
              <a:t>‹#›</a:t>
            </a:fld>
            <a:endParaRPr lang="en-US"/>
          </a:p>
        </p:txBody>
      </p:sp>
    </p:spTree>
    <p:extLst>
      <p:ext uri="{BB962C8B-B14F-4D97-AF65-F5344CB8AC3E}">
        <p14:creationId xmlns:p14="http://schemas.microsoft.com/office/powerpoint/2010/main" val="4211567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A2C79D-70C4-4C4F-872C-A84BCE3AC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E8131F-8BE0-40B2-BC53-8B78655A26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0FA91-0A70-4942-8621-1FA14E8861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05E7AC-1607-4D5C-9290-A13468D7502D}" type="datetimeFigureOut">
              <a:rPr lang="en-US" smtClean="0"/>
              <a:t>10/25/2019</a:t>
            </a:fld>
            <a:endParaRPr lang="en-US"/>
          </a:p>
        </p:txBody>
      </p:sp>
      <p:sp>
        <p:nvSpPr>
          <p:cNvPr id="5" name="Footer Placeholder 4">
            <a:extLst>
              <a:ext uri="{FF2B5EF4-FFF2-40B4-BE49-F238E27FC236}">
                <a16:creationId xmlns:a16="http://schemas.microsoft.com/office/drawing/2014/main" id="{54F0A909-CBF9-49C4-9423-03EE3A61D4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BA15A7-E2F0-4A07-9D03-3FEE85A896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71B036-10C5-4B8C-A441-51BC9B43BFF2}" type="slidenum">
              <a:rPr lang="en-US" smtClean="0"/>
              <a:t>‹#›</a:t>
            </a:fld>
            <a:endParaRPr lang="en-US"/>
          </a:p>
        </p:txBody>
      </p:sp>
    </p:spTree>
    <p:extLst>
      <p:ext uri="{BB962C8B-B14F-4D97-AF65-F5344CB8AC3E}">
        <p14:creationId xmlns:p14="http://schemas.microsoft.com/office/powerpoint/2010/main" val="3516654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1.jpeg"/><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1.jpe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jpeg"/><Relationship Id="rId7"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png"/><Relationship Id="rId9"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gif"/></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www.teslarati.com/tesla-high-speed-wiring-full-self-driving-safety-patent/" TargetMode="External"/><Relationship Id="rId3" Type="http://schemas.openxmlformats.org/officeDocument/2006/relationships/hyperlink" Target="https://www.tesla.com/model3" TargetMode="External"/><Relationship Id="rId7" Type="http://schemas.openxmlformats.org/officeDocument/2006/relationships/hyperlink" Target="https://patents.google.com/patent/US7841431" TargetMode="External"/><Relationship Id="rId2" Type="http://schemas.openxmlformats.org/officeDocument/2006/relationships/hyperlink" Target="https://patents.google.com/patent/US9527403B2/en" TargetMode="External"/><Relationship Id="rId1" Type="http://schemas.openxmlformats.org/officeDocument/2006/relationships/slideLayout" Target="../slideLayouts/slideLayout2.xml"/><Relationship Id="rId6" Type="http://schemas.openxmlformats.org/officeDocument/2006/relationships/hyperlink" Target="https://patents.google.com/patent/US20110212356A1/en" TargetMode="External"/><Relationship Id="rId5" Type="http://schemas.openxmlformats.org/officeDocument/2006/relationships/hyperlink" Target="https://patentscope.wipo.int/search/en/detail.jsf?docId=US251449154&amp;tab=NATIONALBIBLIO" TargetMode="External"/><Relationship Id="rId4" Type="http://schemas.openxmlformats.org/officeDocument/2006/relationships/hyperlink" Target="https://patentscope.wipo.int/search/en/detail.jsf?docId=WO2019006204" TargetMode="External"/><Relationship Id="rId9" Type="http://schemas.openxmlformats.org/officeDocument/2006/relationships/image" Target="../media/image3.png"/></Relationships>
</file>

<file path=ppt/slides/_rels/slide71.xml.rels><?xml version="1.0" encoding="UTF-8" standalone="yes"?>
<Relationships xmlns="http://schemas.openxmlformats.org/package/2006/relationships"><Relationship Id="rId8" Type="http://schemas.openxmlformats.org/officeDocument/2006/relationships/hyperlink" Target="https://www.carthrottle.com/post/electronic-power-assisted-steering-how-does-it-work/" TargetMode="External"/><Relationship Id="rId13" Type="http://schemas.openxmlformats.org/officeDocument/2006/relationships/hyperlink" Target="https://forums.tesla.com/forum/forums/regenerative-braking-limited" TargetMode="External"/><Relationship Id="rId3" Type="http://schemas.openxmlformats.org/officeDocument/2006/relationships/hyperlink" Target="https://cecas.clemson.edu/cvel/auto/systems/regenerative_braking.html" TargetMode="External"/><Relationship Id="rId7" Type="http://schemas.openxmlformats.org/officeDocument/2006/relationships/hyperlink" Target="https://www.teslarati.com/tesla-model-3-steering-drivetrain-suspension-secrets-revealed/" TargetMode="External"/><Relationship Id="rId12" Type="http://schemas.openxmlformats.org/officeDocument/2006/relationships/hyperlink" Target="https://seekingalpha.com/article/3983102-teslas-gigafactory-christmas-july" TargetMode="External"/><Relationship Id="rId2" Type="http://schemas.openxmlformats.org/officeDocument/2006/relationships/hyperlink" Target="https://www.inverse.com/article/50894-tesla-model-3-charging-without-charger" TargetMode="External"/><Relationship Id="rId1" Type="http://schemas.openxmlformats.org/officeDocument/2006/relationships/slideLayout" Target="../slideLayouts/slideLayout2.xml"/><Relationship Id="rId6" Type="http://schemas.openxmlformats.org/officeDocument/2006/relationships/hyperlink" Target="https://www.youtube.com/watch?v=QW3PmRp7EK8" TargetMode="External"/><Relationship Id="rId11" Type="http://schemas.openxmlformats.org/officeDocument/2006/relationships/hyperlink" Target="https://electrek.co/2017/08/24/tesla-model-3-exclusive-battery-pack-architecture/" TargetMode="External"/><Relationship Id="rId5" Type="http://schemas.openxmlformats.org/officeDocument/2006/relationships/hyperlink" Target="https://ev-database.org/car/1138/Tesla-Model-3-Long-Range-Dual-Motor#charge-table" TargetMode="External"/><Relationship Id="rId10" Type="http://schemas.openxmlformats.org/officeDocument/2006/relationships/hyperlink" Target="https://tsportline.com/blogs/owners-guide/the-tesla-model-3-wheel-guide" TargetMode="External"/><Relationship Id="rId4" Type="http://schemas.openxmlformats.org/officeDocument/2006/relationships/hyperlink" Target="https://www.researchgate.net/figure/Overall-structure-of-the-regenerative-and-hydraulic-blended-braking-system_fig1_268389110" TargetMode="External"/><Relationship Id="rId9" Type="http://schemas.openxmlformats.org/officeDocument/2006/relationships/hyperlink" Target="https://electrek.co/2019/04/13/tesla-model-3-longevity-claims-elon-musk/" TargetMode="External"/><Relationship Id="rId1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vlVFhT-DjnI" TargetMode="External"/><Relationship Id="rId2" Type="http://schemas.openxmlformats.org/officeDocument/2006/relationships/hyperlink" Target="https://www.grin.com/document/341486"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EA39D-8ECC-4161-BACC-C46D80C2CA84}"/>
              </a:ext>
            </a:extLst>
          </p:cNvPr>
          <p:cNvSpPr>
            <a:spLocks noGrp="1"/>
          </p:cNvSpPr>
          <p:nvPr>
            <p:ph type="ctrTitle"/>
          </p:nvPr>
        </p:nvSpPr>
        <p:spPr>
          <a:xfrm>
            <a:off x="1524000" y="1446213"/>
            <a:ext cx="9144000" cy="2387600"/>
          </a:xfrm>
        </p:spPr>
        <p:txBody>
          <a:bodyPr/>
          <a:lstStyle/>
          <a:p>
            <a:r>
              <a:rPr lang="en-US" b="1" dirty="0">
                <a:solidFill>
                  <a:srgbClr val="FF0000"/>
                </a:solidFill>
                <a:latin typeface="TESLA" panose="00000400000000000000" pitchFamily="2" charset="0"/>
              </a:rPr>
              <a:t>TESLA</a:t>
            </a:r>
            <a:br>
              <a:rPr lang="en-US" b="1" dirty="0">
                <a:solidFill>
                  <a:srgbClr val="FF0000"/>
                </a:solidFill>
                <a:latin typeface="TESLA" panose="00000400000000000000" pitchFamily="2" charset="0"/>
              </a:rPr>
            </a:br>
            <a:r>
              <a:rPr lang="en-US" b="1" dirty="0">
                <a:solidFill>
                  <a:srgbClr val="FF0000"/>
                </a:solidFill>
                <a:latin typeface="TESLA" panose="00000400000000000000" pitchFamily="2" charset="0"/>
              </a:rPr>
              <a:t>MODEL E</a:t>
            </a:r>
            <a:endParaRPr lang="en-US" b="1" dirty="0">
              <a:solidFill>
                <a:srgbClr val="FF0000"/>
              </a:solidFill>
              <a:latin typeface="Oswald" panose="02000303000000000000" pitchFamily="2" charset="0"/>
            </a:endParaRPr>
          </a:p>
        </p:txBody>
      </p:sp>
      <p:sp>
        <p:nvSpPr>
          <p:cNvPr id="3" name="Subtitle 2">
            <a:extLst>
              <a:ext uri="{FF2B5EF4-FFF2-40B4-BE49-F238E27FC236}">
                <a16:creationId xmlns:a16="http://schemas.microsoft.com/office/drawing/2014/main" id="{731A33A2-26AF-428C-A9D6-9446A6EE3678}"/>
              </a:ext>
            </a:extLst>
          </p:cNvPr>
          <p:cNvSpPr>
            <a:spLocks noGrp="1"/>
          </p:cNvSpPr>
          <p:nvPr>
            <p:ph type="subTitle" idx="1"/>
          </p:nvPr>
        </p:nvSpPr>
        <p:spPr>
          <a:xfrm>
            <a:off x="1524000" y="3925888"/>
            <a:ext cx="9144000" cy="1655762"/>
          </a:xfrm>
        </p:spPr>
        <p:txBody>
          <a:bodyPr>
            <a:normAutofit/>
          </a:bodyPr>
          <a:lstStyle/>
          <a:p>
            <a:r>
              <a:rPr lang="en-US" sz="1800" dirty="0">
                <a:latin typeface="3ds" panose="02000503020000020004" pitchFamily="2" charset="0"/>
                <a:ea typeface="Adobe Heiti Std R" panose="020B0400000000000000" pitchFamily="34" charset="-128"/>
              </a:rPr>
              <a:t>TF 5033 Electric Vehicle Energy System</a:t>
            </a:r>
          </a:p>
          <a:p>
            <a:r>
              <a:rPr lang="en-US" sz="1800" dirty="0">
                <a:latin typeface="3ds" panose="02000503020000020004" pitchFamily="2" charset="0"/>
                <a:ea typeface="Adobe Heiti Std R" panose="020B0400000000000000" pitchFamily="34" charset="-128"/>
              </a:rPr>
              <a:t>Bernardus Rendy - 13317041</a:t>
            </a:r>
          </a:p>
        </p:txBody>
      </p:sp>
      <p:pic>
        <p:nvPicPr>
          <p:cNvPr id="5" name="Picture 4" descr="Hasil gambar untuk tesla logo">
            <a:extLst>
              <a:ext uri="{FF2B5EF4-FFF2-40B4-BE49-F238E27FC236}">
                <a16:creationId xmlns:a16="http://schemas.microsoft.com/office/drawing/2014/main" id="{26695B02-FB8C-42F4-8114-EF182A74D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13" y="89270"/>
            <a:ext cx="2038829" cy="21903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sil gambar untuk tesla model 3">
            <a:extLst>
              <a:ext uri="{FF2B5EF4-FFF2-40B4-BE49-F238E27FC236}">
                <a16:creationId xmlns:a16="http://schemas.microsoft.com/office/drawing/2014/main" id="{CA8BFB39-99BF-4EC1-9F35-0F7D58C2D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0300" y="3811440"/>
            <a:ext cx="6390278" cy="36042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asil gambar untuk logo itb">
            <a:extLst>
              <a:ext uri="{FF2B5EF4-FFF2-40B4-BE49-F238E27FC236}">
                <a16:creationId xmlns:a16="http://schemas.microsoft.com/office/drawing/2014/main" id="{66A8F482-DD33-4E82-AA06-41EB24836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4090" y="89269"/>
            <a:ext cx="2197697" cy="2197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857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363EE-0E37-4EEB-B3B1-08B62B965B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D3D58A-B14C-47FE-96E9-D7DFD7D835C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F161AE2-3888-4D04-922D-C8808A5A6669}"/>
              </a:ext>
            </a:extLst>
          </p:cNvPr>
          <p:cNvPicPr>
            <a:picLocks noChangeAspect="1"/>
          </p:cNvPicPr>
          <p:nvPr/>
        </p:nvPicPr>
        <p:blipFill>
          <a:blip r:embed="rId2"/>
          <a:stretch>
            <a:fillRect/>
          </a:stretch>
        </p:blipFill>
        <p:spPr>
          <a:xfrm>
            <a:off x="-1" y="0"/>
            <a:ext cx="12393827" cy="6971528"/>
          </a:xfrm>
          <a:prstGeom prst="rect">
            <a:avLst/>
          </a:prstGeom>
        </p:spPr>
      </p:pic>
    </p:spTree>
    <p:extLst>
      <p:ext uri="{BB962C8B-B14F-4D97-AF65-F5344CB8AC3E}">
        <p14:creationId xmlns:p14="http://schemas.microsoft.com/office/powerpoint/2010/main" val="1738431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71BD-C21B-421E-9F7A-2A3F69747F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C127EF-15F7-4DE9-8430-96565F014A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BC1FAED-24C6-436C-8B4A-CA2D35B63731}"/>
              </a:ext>
            </a:extLst>
          </p:cNvPr>
          <p:cNvPicPr>
            <a:picLocks noChangeAspect="1"/>
          </p:cNvPicPr>
          <p:nvPr/>
        </p:nvPicPr>
        <p:blipFill>
          <a:blip r:embed="rId2"/>
          <a:stretch>
            <a:fillRect/>
          </a:stretch>
        </p:blipFill>
        <p:spPr>
          <a:xfrm>
            <a:off x="0" y="-24715"/>
            <a:ext cx="12521516" cy="7043353"/>
          </a:xfrm>
          <a:prstGeom prst="rect">
            <a:avLst/>
          </a:prstGeom>
        </p:spPr>
      </p:pic>
    </p:spTree>
    <p:extLst>
      <p:ext uri="{BB962C8B-B14F-4D97-AF65-F5344CB8AC3E}">
        <p14:creationId xmlns:p14="http://schemas.microsoft.com/office/powerpoint/2010/main" val="3614258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F67897-70E7-4912-9362-BDD59FA9F095}"/>
              </a:ext>
            </a:extLst>
          </p:cNvPr>
          <p:cNvPicPr>
            <a:picLocks noChangeAspect="1"/>
          </p:cNvPicPr>
          <p:nvPr/>
        </p:nvPicPr>
        <p:blipFill rotWithShape="1">
          <a:blip r:embed="rId3"/>
          <a:srcRect l="14063" r="3015"/>
          <a:stretch/>
        </p:blipFill>
        <p:spPr>
          <a:xfrm>
            <a:off x="1194558" y="0"/>
            <a:ext cx="10331278" cy="6774709"/>
          </a:xfrm>
          <a:prstGeom prst="rect">
            <a:avLst/>
          </a:prstGeom>
        </p:spPr>
      </p:pic>
      <p:sp>
        <p:nvSpPr>
          <p:cNvPr id="5" name="TextBox 4">
            <a:extLst>
              <a:ext uri="{FF2B5EF4-FFF2-40B4-BE49-F238E27FC236}">
                <a16:creationId xmlns:a16="http://schemas.microsoft.com/office/drawing/2014/main" id="{ECA0EA80-8143-4568-A781-66F3471597F5}"/>
              </a:ext>
            </a:extLst>
          </p:cNvPr>
          <p:cNvSpPr txBox="1"/>
          <p:nvPr/>
        </p:nvSpPr>
        <p:spPr>
          <a:xfrm>
            <a:off x="0" y="0"/>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sp>
        <p:nvSpPr>
          <p:cNvPr id="2" name="Oval 1">
            <a:extLst>
              <a:ext uri="{FF2B5EF4-FFF2-40B4-BE49-F238E27FC236}">
                <a16:creationId xmlns:a16="http://schemas.microsoft.com/office/drawing/2014/main" id="{C622B603-71BE-4B24-B9C1-02336A2C5A0E}"/>
              </a:ext>
            </a:extLst>
          </p:cNvPr>
          <p:cNvSpPr/>
          <p:nvPr/>
        </p:nvSpPr>
        <p:spPr>
          <a:xfrm>
            <a:off x="1894901" y="0"/>
            <a:ext cx="1850833" cy="6858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3F2EBC0-F18F-4BEE-9D90-42DD5B09C6EA}"/>
              </a:ext>
            </a:extLst>
          </p:cNvPr>
          <p:cNvCxnSpPr/>
          <p:nvPr/>
        </p:nvCxnSpPr>
        <p:spPr>
          <a:xfrm>
            <a:off x="1894901" y="0"/>
            <a:ext cx="1674564" cy="716096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863D48B-5368-478F-864F-4C634D2AB214}"/>
              </a:ext>
            </a:extLst>
          </p:cNvPr>
          <p:cNvCxnSpPr/>
          <p:nvPr/>
        </p:nvCxnSpPr>
        <p:spPr>
          <a:xfrm flipV="1">
            <a:off x="1894901" y="83291"/>
            <a:ext cx="1850833" cy="66914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D8521A0-FF81-4B6D-B2A9-9BFE112B02E7}"/>
              </a:ext>
            </a:extLst>
          </p:cNvPr>
          <p:cNvSpPr/>
          <p:nvPr/>
        </p:nvSpPr>
        <p:spPr>
          <a:xfrm>
            <a:off x="5170583" y="0"/>
            <a:ext cx="1850833" cy="6858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0229762-9626-4B0C-A2F2-4C2782389321}"/>
              </a:ext>
            </a:extLst>
          </p:cNvPr>
          <p:cNvCxnSpPr/>
          <p:nvPr/>
        </p:nvCxnSpPr>
        <p:spPr>
          <a:xfrm>
            <a:off x="5170583" y="0"/>
            <a:ext cx="1674564" cy="716096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9C5E98D-28C8-4514-BDF9-66B1BB9C9DEA}"/>
              </a:ext>
            </a:extLst>
          </p:cNvPr>
          <p:cNvCxnSpPr/>
          <p:nvPr/>
        </p:nvCxnSpPr>
        <p:spPr>
          <a:xfrm flipV="1">
            <a:off x="5170583" y="83291"/>
            <a:ext cx="1850833" cy="66914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F10692E-93CD-478C-9D4A-E7E02447D58B}"/>
              </a:ext>
            </a:extLst>
          </p:cNvPr>
          <p:cNvSpPr/>
          <p:nvPr/>
        </p:nvSpPr>
        <p:spPr>
          <a:xfrm>
            <a:off x="6845146" y="0"/>
            <a:ext cx="1601119" cy="6858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EB6511E-CB52-45DF-BB48-B271EFF1FE9E}"/>
              </a:ext>
            </a:extLst>
          </p:cNvPr>
          <p:cNvCxnSpPr/>
          <p:nvPr/>
        </p:nvCxnSpPr>
        <p:spPr>
          <a:xfrm>
            <a:off x="6687881" y="0"/>
            <a:ext cx="1674564" cy="716096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13F426-9120-4667-9595-1234A16DA531}"/>
              </a:ext>
            </a:extLst>
          </p:cNvPr>
          <p:cNvCxnSpPr/>
          <p:nvPr/>
        </p:nvCxnSpPr>
        <p:spPr>
          <a:xfrm flipV="1">
            <a:off x="6687881" y="83291"/>
            <a:ext cx="1850833" cy="669141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23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269581-15FC-45CB-B569-FF2A04E0DB74}"/>
              </a:ext>
            </a:extLst>
          </p:cNvPr>
          <p:cNvPicPr>
            <a:picLocks noChangeAspect="1"/>
          </p:cNvPicPr>
          <p:nvPr/>
        </p:nvPicPr>
        <p:blipFill rotWithShape="1">
          <a:blip r:embed="rId3"/>
          <a:srcRect l="13987" r="2905"/>
          <a:stretch/>
        </p:blipFill>
        <p:spPr>
          <a:xfrm>
            <a:off x="1545624" y="422202"/>
            <a:ext cx="9557952" cy="6469101"/>
          </a:xfrm>
          <a:prstGeom prst="rect">
            <a:avLst/>
          </a:prstGeom>
        </p:spPr>
      </p:pic>
      <p:pic>
        <p:nvPicPr>
          <p:cNvPr id="5" name="Picture 4">
            <a:extLst>
              <a:ext uri="{FF2B5EF4-FFF2-40B4-BE49-F238E27FC236}">
                <a16:creationId xmlns:a16="http://schemas.microsoft.com/office/drawing/2014/main" id="{87BD22E4-5F1B-41D6-80B3-D35F952C363D}"/>
              </a:ext>
            </a:extLst>
          </p:cNvPr>
          <p:cNvPicPr>
            <a:picLocks noChangeAspect="1"/>
          </p:cNvPicPr>
          <p:nvPr/>
        </p:nvPicPr>
        <p:blipFill rotWithShape="1">
          <a:blip r:embed="rId4"/>
          <a:srcRect l="14063" r="3015" b="93069"/>
          <a:stretch/>
        </p:blipFill>
        <p:spPr>
          <a:xfrm>
            <a:off x="1545624" y="0"/>
            <a:ext cx="9557952" cy="434409"/>
          </a:xfrm>
          <a:prstGeom prst="rect">
            <a:avLst/>
          </a:prstGeom>
        </p:spPr>
      </p:pic>
      <p:sp>
        <p:nvSpPr>
          <p:cNvPr id="6" name="TextBox 5">
            <a:extLst>
              <a:ext uri="{FF2B5EF4-FFF2-40B4-BE49-F238E27FC236}">
                <a16:creationId xmlns:a16="http://schemas.microsoft.com/office/drawing/2014/main" id="{8A4ED6A5-16D5-44B7-AA4A-0210C3B9F2D9}"/>
              </a:ext>
            </a:extLst>
          </p:cNvPr>
          <p:cNvSpPr txBox="1"/>
          <p:nvPr/>
        </p:nvSpPr>
        <p:spPr>
          <a:xfrm>
            <a:off x="0" y="0"/>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sp>
        <p:nvSpPr>
          <p:cNvPr id="10" name="Oval 9">
            <a:extLst>
              <a:ext uri="{FF2B5EF4-FFF2-40B4-BE49-F238E27FC236}">
                <a16:creationId xmlns:a16="http://schemas.microsoft.com/office/drawing/2014/main" id="{B47E2F71-5466-4A2C-A722-AE94F05B943A}"/>
              </a:ext>
            </a:extLst>
          </p:cNvPr>
          <p:cNvSpPr/>
          <p:nvPr/>
        </p:nvSpPr>
        <p:spPr>
          <a:xfrm>
            <a:off x="2644048" y="434409"/>
            <a:ext cx="914400" cy="5029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0FAF60A-B3F5-406E-86BA-6F330156461F}"/>
              </a:ext>
            </a:extLst>
          </p:cNvPr>
          <p:cNvCxnSpPr>
            <a:cxnSpLocks/>
          </p:cNvCxnSpPr>
          <p:nvPr/>
        </p:nvCxnSpPr>
        <p:spPr>
          <a:xfrm>
            <a:off x="2644048" y="434409"/>
            <a:ext cx="914400" cy="50292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C57F64-D0ED-43C0-8ECE-540321F23AC7}"/>
              </a:ext>
            </a:extLst>
          </p:cNvPr>
          <p:cNvCxnSpPr>
            <a:cxnSpLocks/>
          </p:cNvCxnSpPr>
          <p:nvPr/>
        </p:nvCxnSpPr>
        <p:spPr>
          <a:xfrm flipV="1">
            <a:off x="2644048" y="517700"/>
            <a:ext cx="914400" cy="50292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4B72079-F6C6-433F-A88A-0C95A7B2E655}"/>
              </a:ext>
            </a:extLst>
          </p:cNvPr>
          <p:cNvSpPr/>
          <p:nvPr/>
        </p:nvSpPr>
        <p:spPr>
          <a:xfrm>
            <a:off x="5638800" y="434409"/>
            <a:ext cx="914400" cy="5029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F9A2840-3ED1-4C1B-AE2A-A9B670793B4E}"/>
              </a:ext>
            </a:extLst>
          </p:cNvPr>
          <p:cNvCxnSpPr>
            <a:cxnSpLocks/>
          </p:cNvCxnSpPr>
          <p:nvPr/>
        </p:nvCxnSpPr>
        <p:spPr>
          <a:xfrm>
            <a:off x="5638800" y="434409"/>
            <a:ext cx="914400" cy="50292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DC96A-4C41-4082-BECF-56D2D5E63B94}"/>
              </a:ext>
            </a:extLst>
          </p:cNvPr>
          <p:cNvCxnSpPr>
            <a:cxnSpLocks/>
          </p:cNvCxnSpPr>
          <p:nvPr/>
        </p:nvCxnSpPr>
        <p:spPr>
          <a:xfrm flipV="1">
            <a:off x="5638800" y="517700"/>
            <a:ext cx="914400" cy="50292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52F7307-D86B-4BAD-AF49-0825C090EDD4}"/>
              </a:ext>
            </a:extLst>
          </p:cNvPr>
          <p:cNvSpPr/>
          <p:nvPr/>
        </p:nvSpPr>
        <p:spPr>
          <a:xfrm>
            <a:off x="7048408" y="1645920"/>
            <a:ext cx="914400" cy="39009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89EC4F4-1AB4-4ACD-8A3F-CAC5258F769C}"/>
              </a:ext>
            </a:extLst>
          </p:cNvPr>
          <p:cNvCxnSpPr>
            <a:cxnSpLocks/>
          </p:cNvCxnSpPr>
          <p:nvPr/>
        </p:nvCxnSpPr>
        <p:spPr>
          <a:xfrm>
            <a:off x="7048408" y="1737360"/>
            <a:ext cx="758282" cy="372624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335DE6-AB36-4B3C-86DE-751DA5D5D551}"/>
              </a:ext>
            </a:extLst>
          </p:cNvPr>
          <p:cNvCxnSpPr>
            <a:cxnSpLocks/>
          </p:cNvCxnSpPr>
          <p:nvPr/>
        </p:nvCxnSpPr>
        <p:spPr>
          <a:xfrm flipV="1">
            <a:off x="7235190" y="1851660"/>
            <a:ext cx="640080" cy="352044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117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38D119-E423-4A1A-8B2E-44C4F5E18CFE}"/>
              </a:ext>
            </a:extLst>
          </p:cNvPr>
          <p:cNvSpPr>
            <a:spLocks noGrp="1"/>
          </p:cNvSpPr>
          <p:nvPr>
            <p:ph type="title"/>
          </p:nvPr>
        </p:nvSpPr>
        <p:spPr/>
        <p:txBody>
          <a:bodyPr/>
          <a:lstStyle/>
          <a:p>
            <a:r>
              <a:rPr lang="en-US" dirty="0">
                <a:solidFill>
                  <a:srgbClr val="FF0000"/>
                </a:solidFill>
                <a:latin typeface="TESLA" panose="00000400000000000000" pitchFamily="2" charset="0"/>
              </a:rPr>
              <a:t>MECHANICAL ARCHITECTURE</a:t>
            </a:r>
          </a:p>
        </p:txBody>
      </p:sp>
      <p:sp>
        <p:nvSpPr>
          <p:cNvPr id="3" name="TextBox 2">
            <a:extLst>
              <a:ext uri="{FF2B5EF4-FFF2-40B4-BE49-F238E27FC236}">
                <a16:creationId xmlns:a16="http://schemas.microsoft.com/office/drawing/2014/main" id="{5D0A15DB-FD8C-4E87-86FD-4B0D85DCD23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5" name="Picture 2" descr="Hasil gambar untuk logo itb">
            <a:extLst>
              <a:ext uri="{FF2B5EF4-FFF2-40B4-BE49-F238E27FC236}">
                <a16:creationId xmlns:a16="http://schemas.microsoft.com/office/drawing/2014/main" id="{0E0BED21-7EE5-402D-9589-71CDF061A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4" y="113484"/>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767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BODY DESIGN</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30" name="Picture 6" descr="Hasil gambar untuk tesla model 3 chassis">
            <a:extLst>
              <a:ext uri="{FF2B5EF4-FFF2-40B4-BE49-F238E27FC236}">
                <a16:creationId xmlns:a16="http://schemas.microsoft.com/office/drawing/2014/main" id="{E9ED5EFA-E7B6-480B-8043-7056206CA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629" y="1825625"/>
            <a:ext cx="5817781" cy="43610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9A25D72-72D2-4939-B06C-3AF55396A612}"/>
              </a:ext>
            </a:extLst>
          </p:cNvPr>
          <p:cNvPicPr>
            <a:picLocks noChangeAspect="1"/>
          </p:cNvPicPr>
          <p:nvPr/>
        </p:nvPicPr>
        <p:blipFill>
          <a:blip r:embed="rId4"/>
          <a:stretch>
            <a:fillRect/>
          </a:stretch>
        </p:blipFill>
        <p:spPr>
          <a:xfrm>
            <a:off x="6252410" y="1825625"/>
            <a:ext cx="5322771" cy="2994059"/>
          </a:xfrm>
          <a:prstGeom prst="rect">
            <a:avLst/>
          </a:prstGeom>
        </p:spPr>
      </p:pic>
    </p:spTree>
    <p:extLst>
      <p:ext uri="{BB962C8B-B14F-4D97-AF65-F5344CB8AC3E}">
        <p14:creationId xmlns:p14="http://schemas.microsoft.com/office/powerpoint/2010/main" val="1487738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a:xfrm>
            <a:off x="838200" y="365125"/>
            <a:ext cx="10515600" cy="1325563"/>
          </a:xfrm>
        </p:spPr>
        <p:txBody>
          <a:bodyPr>
            <a:normAutofit/>
          </a:bodyPr>
          <a:lstStyle/>
          <a:p>
            <a:r>
              <a:rPr lang="en-US" dirty="0">
                <a:solidFill>
                  <a:srgbClr val="FF0000"/>
                </a:solidFill>
                <a:latin typeface="TESLA" panose="00000400000000000000" pitchFamily="2" charset="0"/>
              </a:rPr>
              <a:t>CHASSIS AND SYSTEMS COMPONENT PLACEMENT</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28" name="Picture 4" descr="Hasil gambar untuk tesla model 3 chassis">
            <a:extLst>
              <a:ext uri="{FF2B5EF4-FFF2-40B4-BE49-F238E27FC236}">
                <a16:creationId xmlns:a16="http://schemas.microsoft.com/office/drawing/2014/main" id="{AD0B7C6E-837A-4E02-90E2-5348001D5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04" y="2200136"/>
            <a:ext cx="5353582" cy="3011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asil gambar untuk tesla model 3 chassis">
            <a:extLst>
              <a:ext uri="{FF2B5EF4-FFF2-40B4-BE49-F238E27FC236}">
                <a16:creationId xmlns:a16="http://schemas.microsoft.com/office/drawing/2014/main" id="{AEB7A7D4-3BAA-41FF-8858-6AE3539B140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094986" y="2200136"/>
            <a:ext cx="5825490" cy="2670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asil gambar untuk logo itb">
            <a:extLst>
              <a:ext uri="{FF2B5EF4-FFF2-40B4-BE49-F238E27FC236}">
                <a16:creationId xmlns:a16="http://schemas.microsoft.com/office/drawing/2014/main" id="{956DA908-C43C-42E9-A98A-23F09C4F79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397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normAutofit/>
          </a:bodyPr>
          <a:lstStyle/>
          <a:p>
            <a:r>
              <a:rPr lang="en-US" dirty="0">
                <a:solidFill>
                  <a:srgbClr val="FF0000"/>
                </a:solidFill>
                <a:latin typeface="TESLA" panose="00000400000000000000" pitchFamily="2" charset="0"/>
              </a:rPr>
              <a:t>CHASSIS AND SYSTEMS COMPONENT PLACEMENT</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a:extLst>
              <a:ext uri="{FF2B5EF4-FFF2-40B4-BE49-F238E27FC236}">
                <a16:creationId xmlns:a16="http://schemas.microsoft.com/office/drawing/2014/main" id="{5C5F5CAA-194F-4E52-B985-613B0DEAA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1724" y="2001067"/>
            <a:ext cx="4151896" cy="43513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asil gambar untuk tesla model 3 battery">
            <a:extLst>
              <a:ext uri="{FF2B5EF4-FFF2-40B4-BE49-F238E27FC236}">
                <a16:creationId xmlns:a16="http://schemas.microsoft.com/office/drawing/2014/main" id="{3980345A-C9AD-4090-BE0F-0788101AC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8740" y="2001067"/>
            <a:ext cx="4317274" cy="24284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3">
            <a:extLst>
              <a:ext uri="{FF2B5EF4-FFF2-40B4-BE49-F238E27FC236}">
                <a16:creationId xmlns:a16="http://schemas.microsoft.com/office/drawing/2014/main" id="{261404A8-FA5C-4853-BAE9-332D5372C7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740" y="4429534"/>
            <a:ext cx="4317274" cy="24284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asil gambar untuk logo itb">
            <a:extLst>
              <a:ext uri="{FF2B5EF4-FFF2-40B4-BE49-F238E27FC236}">
                <a16:creationId xmlns:a16="http://schemas.microsoft.com/office/drawing/2014/main" id="{A6623B98-D61C-424B-A10D-F306349492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659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normAutofit/>
          </a:bodyPr>
          <a:lstStyle/>
          <a:p>
            <a:r>
              <a:rPr lang="en-US" dirty="0">
                <a:solidFill>
                  <a:srgbClr val="FF0000"/>
                </a:solidFill>
                <a:latin typeface="TESLA" panose="00000400000000000000" pitchFamily="2" charset="0"/>
              </a:rPr>
              <a:t>LITTLE DETOUR: MANUFACTURING PROCESS</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2" name="Picture 11">
            <a:extLst>
              <a:ext uri="{FF2B5EF4-FFF2-40B4-BE49-F238E27FC236}">
                <a16:creationId xmlns:a16="http://schemas.microsoft.com/office/drawing/2014/main" id="{52E2E046-83A3-4108-8541-4F59F61A51D5}"/>
              </a:ext>
            </a:extLst>
          </p:cNvPr>
          <p:cNvPicPr>
            <a:picLocks noChangeAspect="1"/>
          </p:cNvPicPr>
          <p:nvPr/>
        </p:nvPicPr>
        <p:blipFill rotWithShape="1">
          <a:blip r:embed="rId3"/>
          <a:srcRect b="45184"/>
          <a:stretch/>
        </p:blipFill>
        <p:spPr>
          <a:xfrm>
            <a:off x="2865847" y="1831177"/>
            <a:ext cx="6460306" cy="5003958"/>
          </a:xfrm>
          <a:prstGeom prst="rect">
            <a:avLst/>
          </a:prstGeom>
        </p:spPr>
      </p:pic>
      <p:pic>
        <p:nvPicPr>
          <p:cNvPr id="6" name="Picture 2" descr="Hasil gambar untuk logo itb">
            <a:extLst>
              <a:ext uri="{FF2B5EF4-FFF2-40B4-BE49-F238E27FC236}">
                <a16:creationId xmlns:a16="http://schemas.microsoft.com/office/drawing/2014/main" id="{EE9B3B8F-C2D0-4065-A0C1-3D0C2D0870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605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normAutofit/>
          </a:bodyPr>
          <a:lstStyle/>
          <a:p>
            <a:r>
              <a:rPr lang="en-US" dirty="0">
                <a:solidFill>
                  <a:srgbClr val="FF0000"/>
                </a:solidFill>
                <a:latin typeface="TESLA" panose="00000400000000000000" pitchFamily="2" charset="0"/>
              </a:rPr>
              <a:t>LITTLE DETOUR: MANUFACTURING PROCESS</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2" name="Picture 11">
            <a:extLst>
              <a:ext uri="{FF2B5EF4-FFF2-40B4-BE49-F238E27FC236}">
                <a16:creationId xmlns:a16="http://schemas.microsoft.com/office/drawing/2014/main" id="{52E2E046-83A3-4108-8541-4F59F61A51D5}"/>
              </a:ext>
            </a:extLst>
          </p:cNvPr>
          <p:cNvPicPr>
            <a:picLocks noChangeAspect="1"/>
          </p:cNvPicPr>
          <p:nvPr/>
        </p:nvPicPr>
        <p:blipFill rotWithShape="1">
          <a:blip r:embed="rId3"/>
          <a:srcRect t="35346" b="-203"/>
          <a:stretch/>
        </p:blipFill>
        <p:spPr>
          <a:xfrm>
            <a:off x="3385548" y="1889859"/>
            <a:ext cx="5420903" cy="4968141"/>
          </a:xfrm>
          <a:prstGeom prst="rect">
            <a:avLst/>
          </a:prstGeom>
        </p:spPr>
      </p:pic>
      <p:pic>
        <p:nvPicPr>
          <p:cNvPr id="6" name="Picture 2" descr="Hasil gambar untuk logo itb">
            <a:extLst>
              <a:ext uri="{FF2B5EF4-FFF2-40B4-BE49-F238E27FC236}">
                <a16:creationId xmlns:a16="http://schemas.microsoft.com/office/drawing/2014/main" id="{8555464A-3C75-4984-A4C3-D372F2BB4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634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B246-FDC8-496D-856F-2A14B3439329}"/>
              </a:ext>
            </a:extLst>
          </p:cNvPr>
          <p:cNvSpPr>
            <a:spLocks noGrp="1"/>
          </p:cNvSpPr>
          <p:nvPr>
            <p:ph type="title"/>
          </p:nvPr>
        </p:nvSpPr>
        <p:spPr/>
        <p:txBody>
          <a:bodyPr/>
          <a:lstStyle/>
          <a:p>
            <a:r>
              <a:rPr lang="en-US" dirty="0">
                <a:solidFill>
                  <a:srgbClr val="FF0000"/>
                </a:solidFill>
                <a:latin typeface="TESLA" panose="00000400000000000000" pitchFamily="2" charset="0"/>
              </a:rPr>
              <a:t>GENERAL OVERVIEW AND SPECIFICATION</a:t>
            </a:r>
          </a:p>
        </p:txBody>
      </p:sp>
      <p:sp>
        <p:nvSpPr>
          <p:cNvPr id="3" name="TextBox 2">
            <a:extLst>
              <a:ext uri="{FF2B5EF4-FFF2-40B4-BE49-F238E27FC236}">
                <a16:creationId xmlns:a16="http://schemas.microsoft.com/office/drawing/2014/main" id="{2B73BACA-6AD8-43E3-BAE4-F653E778B1CB}"/>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4" name="Picture 2" descr="Hasil gambar untuk logo itb">
            <a:extLst>
              <a:ext uri="{FF2B5EF4-FFF2-40B4-BE49-F238E27FC236}">
                <a16:creationId xmlns:a16="http://schemas.microsoft.com/office/drawing/2014/main" id="{FC21940D-49B1-476E-BB03-19EA9E887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4" y="113484"/>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078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38D119-E423-4A1A-8B2E-44C4F5E18CFE}"/>
              </a:ext>
            </a:extLst>
          </p:cNvPr>
          <p:cNvSpPr>
            <a:spLocks noGrp="1"/>
          </p:cNvSpPr>
          <p:nvPr>
            <p:ph type="title"/>
          </p:nvPr>
        </p:nvSpPr>
        <p:spPr/>
        <p:txBody>
          <a:bodyPr/>
          <a:lstStyle/>
          <a:p>
            <a:r>
              <a:rPr lang="en-US" dirty="0">
                <a:solidFill>
                  <a:srgbClr val="FF0000"/>
                </a:solidFill>
                <a:latin typeface="TESLA" panose="00000400000000000000" pitchFamily="2" charset="0"/>
              </a:rPr>
              <a:t>DRIVETRAIN AND MECHANICAL SAFETY SYSTEMS</a:t>
            </a:r>
          </a:p>
        </p:txBody>
      </p:sp>
      <p:sp>
        <p:nvSpPr>
          <p:cNvPr id="3" name="TextBox 2">
            <a:extLst>
              <a:ext uri="{FF2B5EF4-FFF2-40B4-BE49-F238E27FC236}">
                <a16:creationId xmlns:a16="http://schemas.microsoft.com/office/drawing/2014/main" id="{5D0A15DB-FD8C-4E87-86FD-4B0D85DCD23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5" name="Picture 2" descr="Hasil gambar untuk logo itb">
            <a:extLst>
              <a:ext uri="{FF2B5EF4-FFF2-40B4-BE49-F238E27FC236}">
                <a16:creationId xmlns:a16="http://schemas.microsoft.com/office/drawing/2014/main" id="{FD77D5CC-5B13-4AF9-A33E-274DAE594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4" y="113484"/>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37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STEERING</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3" name="Picture 4" descr="Tesla Model 3 ">
            <a:extLst>
              <a:ext uri="{FF2B5EF4-FFF2-40B4-BE49-F238E27FC236}">
                <a16:creationId xmlns:a16="http://schemas.microsoft.com/office/drawing/2014/main" id="{BB2D67A2-8E9A-488B-910A-D7CF8EE69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53" y="2139497"/>
            <a:ext cx="5981347" cy="39609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esla Model 3 ">
            <a:extLst>
              <a:ext uri="{FF2B5EF4-FFF2-40B4-BE49-F238E27FC236}">
                <a16:creationId xmlns:a16="http://schemas.microsoft.com/office/drawing/2014/main" id="{435129C5-EC66-42AD-80B8-B920F1943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529" y="2082004"/>
            <a:ext cx="5981346" cy="3960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asil gambar untuk logo itb">
            <a:extLst>
              <a:ext uri="{FF2B5EF4-FFF2-40B4-BE49-F238E27FC236}">
                <a16:creationId xmlns:a16="http://schemas.microsoft.com/office/drawing/2014/main" id="{E2BD2DAE-8358-4231-9B29-A05158804F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817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COLLISION PROTECTION</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4" descr="View image on Twitter">
            <a:extLst>
              <a:ext uri="{FF2B5EF4-FFF2-40B4-BE49-F238E27FC236}">
                <a16:creationId xmlns:a16="http://schemas.microsoft.com/office/drawing/2014/main" id="{09D2AEBE-F99E-45E7-8954-71FAEA959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254" y="2001562"/>
            <a:ext cx="6509746" cy="4310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View image on Twitter">
            <a:extLst>
              <a:ext uri="{FF2B5EF4-FFF2-40B4-BE49-F238E27FC236}">
                <a16:creationId xmlns:a16="http://schemas.microsoft.com/office/drawing/2014/main" id="{6D43266D-FFD8-424D-89D5-DB1F2FDD9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59215"/>
            <a:ext cx="6096000" cy="40369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asil gambar untuk logo itb">
            <a:extLst>
              <a:ext uri="{FF2B5EF4-FFF2-40B4-BE49-F238E27FC236}">
                <a16:creationId xmlns:a16="http://schemas.microsoft.com/office/drawing/2014/main" id="{E6656B38-DAF7-43A1-BE73-46F4718D39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70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REGENERATIVE BRAKING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26" name="Picture 2" descr="Hasil gambar untuk four pot brake calipers tesla">
            <a:extLst>
              <a:ext uri="{FF2B5EF4-FFF2-40B4-BE49-F238E27FC236}">
                <a16:creationId xmlns:a16="http://schemas.microsoft.com/office/drawing/2014/main" id="{5AF3E6CF-1A3D-4F1B-8F88-997AF95AC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11927"/>
            <a:ext cx="5038103" cy="3793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291CBC1-9CA6-44C4-A9F7-5FF6F3AB8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303" y="1811927"/>
            <a:ext cx="6052275" cy="40079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asil gambar untuk logo itb">
            <a:extLst>
              <a:ext uri="{FF2B5EF4-FFF2-40B4-BE49-F238E27FC236}">
                <a16:creationId xmlns:a16="http://schemas.microsoft.com/office/drawing/2014/main" id="{794F15A4-39BB-42A8-B868-67E2906DE5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246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REGENERATIVE BRAKING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2" name="Picture 2" descr="Hasil gambar untuk regenerative braking diagram tesla">
            <a:extLst>
              <a:ext uri="{FF2B5EF4-FFF2-40B4-BE49-F238E27FC236}">
                <a16:creationId xmlns:a16="http://schemas.microsoft.com/office/drawing/2014/main" id="{EF67339C-F784-4684-99B6-42728A402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01182"/>
            <a:ext cx="7324825" cy="29757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Overall structure of the regenerative and hydraulic blended braking system.Â ">
            <a:extLst>
              <a:ext uri="{FF2B5EF4-FFF2-40B4-BE49-F238E27FC236}">
                <a16:creationId xmlns:a16="http://schemas.microsoft.com/office/drawing/2014/main" id="{F377E124-9435-436D-AA8F-680A1F030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010" y="2001182"/>
            <a:ext cx="4577962" cy="37604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sil gambar untuk regenerative braking diagram tesla">
            <a:extLst>
              <a:ext uri="{FF2B5EF4-FFF2-40B4-BE49-F238E27FC236}">
                <a16:creationId xmlns:a16="http://schemas.microsoft.com/office/drawing/2014/main" id="{38054783-B315-4C60-99FC-42A3785DD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947263"/>
            <a:ext cx="3296301" cy="19107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asil gambar untuk logo itb">
            <a:extLst>
              <a:ext uri="{FF2B5EF4-FFF2-40B4-BE49-F238E27FC236}">
                <a16:creationId xmlns:a16="http://schemas.microsoft.com/office/drawing/2014/main" id="{9FC05203-CCA6-4705-8392-0409E14D2E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501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REGENERATIVE BRAKING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6146" name="Picture 2" descr="tesla model 3 ">
            <a:extLst>
              <a:ext uri="{FF2B5EF4-FFF2-40B4-BE49-F238E27FC236}">
                <a16:creationId xmlns:a16="http://schemas.microsoft.com/office/drawing/2014/main" id="{6B5FB8B7-31EB-4AC8-AD69-E222010B6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4388" y="1811927"/>
            <a:ext cx="7643224" cy="3839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asil gambar untuk logo itb">
            <a:extLst>
              <a:ext uri="{FF2B5EF4-FFF2-40B4-BE49-F238E27FC236}">
                <a16:creationId xmlns:a16="http://schemas.microsoft.com/office/drawing/2014/main" id="{A319F29F-4E67-49AD-9B34-FAD10C0E5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926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WHEELS AND TIRES</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3" name="Picture 2">
            <a:extLst>
              <a:ext uri="{FF2B5EF4-FFF2-40B4-BE49-F238E27FC236}">
                <a16:creationId xmlns:a16="http://schemas.microsoft.com/office/drawing/2014/main" id="{446A9B5D-FC9C-4903-ADE6-2A94E986E3E4}"/>
              </a:ext>
            </a:extLst>
          </p:cNvPr>
          <p:cNvPicPr>
            <a:picLocks noChangeAspect="1"/>
          </p:cNvPicPr>
          <p:nvPr/>
        </p:nvPicPr>
        <p:blipFill>
          <a:blip r:embed="rId3"/>
          <a:stretch>
            <a:fillRect/>
          </a:stretch>
        </p:blipFill>
        <p:spPr>
          <a:xfrm>
            <a:off x="0" y="1829471"/>
            <a:ext cx="5741317" cy="4864729"/>
          </a:xfrm>
          <a:prstGeom prst="rect">
            <a:avLst/>
          </a:prstGeom>
        </p:spPr>
      </p:pic>
      <p:pic>
        <p:nvPicPr>
          <p:cNvPr id="4" name="Picture 3">
            <a:extLst>
              <a:ext uri="{FF2B5EF4-FFF2-40B4-BE49-F238E27FC236}">
                <a16:creationId xmlns:a16="http://schemas.microsoft.com/office/drawing/2014/main" id="{BFF95631-7D45-496B-8137-571FDE61848D}"/>
              </a:ext>
            </a:extLst>
          </p:cNvPr>
          <p:cNvPicPr>
            <a:picLocks noChangeAspect="1"/>
          </p:cNvPicPr>
          <p:nvPr/>
        </p:nvPicPr>
        <p:blipFill rotWithShape="1">
          <a:blip r:embed="rId4"/>
          <a:srcRect l="6091"/>
          <a:stretch/>
        </p:blipFill>
        <p:spPr>
          <a:xfrm>
            <a:off x="6096000" y="1829471"/>
            <a:ext cx="5741318" cy="4864729"/>
          </a:xfrm>
          <a:prstGeom prst="rect">
            <a:avLst/>
          </a:prstGeom>
        </p:spPr>
      </p:pic>
      <p:pic>
        <p:nvPicPr>
          <p:cNvPr id="9" name="Picture 2" descr="Hasil gambar untuk logo itb">
            <a:extLst>
              <a:ext uri="{FF2B5EF4-FFF2-40B4-BE49-F238E27FC236}">
                <a16:creationId xmlns:a16="http://schemas.microsoft.com/office/drawing/2014/main" id="{F9A866ED-84D7-4FEE-B06E-4C1B79214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653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WHEELS AND TIRES</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831F656-ECBC-4E1D-B3B4-0D09D3E35E0F}"/>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2" name="Picture 1">
            <a:extLst>
              <a:ext uri="{FF2B5EF4-FFF2-40B4-BE49-F238E27FC236}">
                <a16:creationId xmlns:a16="http://schemas.microsoft.com/office/drawing/2014/main" id="{79613B24-CB5C-48E4-8E36-1698A639F908}"/>
              </a:ext>
            </a:extLst>
          </p:cNvPr>
          <p:cNvPicPr>
            <a:picLocks noChangeAspect="1"/>
          </p:cNvPicPr>
          <p:nvPr/>
        </p:nvPicPr>
        <p:blipFill>
          <a:blip r:embed="rId3"/>
          <a:stretch>
            <a:fillRect/>
          </a:stretch>
        </p:blipFill>
        <p:spPr>
          <a:xfrm>
            <a:off x="1817370" y="1901309"/>
            <a:ext cx="5822360" cy="4794885"/>
          </a:xfrm>
          <a:prstGeom prst="rect">
            <a:avLst/>
          </a:prstGeom>
        </p:spPr>
      </p:pic>
      <p:pic>
        <p:nvPicPr>
          <p:cNvPr id="6" name="Picture 5">
            <a:extLst>
              <a:ext uri="{FF2B5EF4-FFF2-40B4-BE49-F238E27FC236}">
                <a16:creationId xmlns:a16="http://schemas.microsoft.com/office/drawing/2014/main" id="{011C249D-CC62-4996-94DA-BEA9E4AB93F0}"/>
              </a:ext>
            </a:extLst>
          </p:cNvPr>
          <p:cNvPicPr>
            <a:picLocks noChangeAspect="1"/>
          </p:cNvPicPr>
          <p:nvPr/>
        </p:nvPicPr>
        <p:blipFill>
          <a:blip r:embed="rId4"/>
          <a:stretch>
            <a:fillRect/>
          </a:stretch>
        </p:blipFill>
        <p:spPr>
          <a:xfrm>
            <a:off x="7639730" y="1901309"/>
            <a:ext cx="2082147" cy="4794886"/>
          </a:xfrm>
          <a:prstGeom prst="rect">
            <a:avLst/>
          </a:prstGeom>
        </p:spPr>
      </p:pic>
      <p:pic>
        <p:nvPicPr>
          <p:cNvPr id="9" name="Picture 2" descr="Hasil gambar untuk logo itb">
            <a:extLst>
              <a:ext uri="{FF2B5EF4-FFF2-40B4-BE49-F238E27FC236}">
                <a16:creationId xmlns:a16="http://schemas.microsoft.com/office/drawing/2014/main" id="{AAC3B771-C320-4CD9-B386-2503756D5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247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38D119-E423-4A1A-8B2E-44C4F5E18CFE}"/>
              </a:ext>
            </a:extLst>
          </p:cNvPr>
          <p:cNvSpPr>
            <a:spLocks noGrp="1"/>
          </p:cNvSpPr>
          <p:nvPr>
            <p:ph type="title"/>
          </p:nvPr>
        </p:nvSpPr>
        <p:spPr/>
        <p:txBody>
          <a:bodyPr/>
          <a:lstStyle/>
          <a:p>
            <a:r>
              <a:rPr lang="en-US" dirty="0">
                <a:solidFill>
                  <a:srgbClr val="FF0000"/>
                </a:solidFill>
                <a:latin typeface="TESLA" panose="00000400000000000000" pitchFamily="2" charset="0"/>
              </a:rPr>
              <a:t>DRIVE UNIT</a:t>
            </a:r>
          </a:p>
        </p:txBody>
      </p:sp>
      <p:sp>
        <p:nvSpPr>
          <p:cNvPr id="3" name="TextBox 2">
            <a:extLst>
              <a:ext uri="{FF2B5EF4-FFF2-40B4-BE49-F238E27FC236}">
                <a16:creationId xmlns:a16="http://schemas.microsoft.com/office/drawing/2014/main" id="{45B743CA-7071-4777-A6DA-DCC080B5C070}"/>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5" name="Picture 2" descr="Hasil gambar untuk logo itb">
            <a:extLst>
              <a:ext uri="{FF2B5EF4-FFF2-40B4-BE49-F238E27FC236}">
                <a16:creationId xmlns:a16="http://schemas.microsoft.com/office/drawing/2014/main" id="{AD202857-4DBA-4B47-BA78-C813A5869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4" y="113484"/>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074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normAutofit fontScale="90000"/>
          </a:bodyPr>
          <a:lstStyle/>
          <a:p>
            <a:r>
              <a:rPr lang="en-US" dirty="0">
                <a:solidFill>
                  <a:srgbClr val="FF0000"/>
                </a:solidFill>
                <a:latin typeface="TESLA" panose="00000400000000000000" pitchFamily="2" charset="0"/>
              </a:rPr>
              <a:t>PERMANENT MAGNET SWITCHED RELUCTANCE MOTOR</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A8B0B1E-E6C5-4178-8EDB-960A526C5501}"/>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8" descr="Hasil gambar untuk tesla model 3 chassis">
            <a:extLst>
              <a:ext uri="{FF2B5EF4-FFF2-40B4-BE49-F238E27FC236}">
                <a16:creationId xmlns:a16="http://schemas.microsoft.com/office/drawing/2014/main" id="{F8A4E120-7241-4ADA-B8EC-0DA10F534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40" y="2206623"/>
            <a:ext cx="5139522" cy="26828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asil gambar untuk logo itb">
            <a:extLst>
              <a:ext uri="{FF2B5EF4-FFF2-40B4-BE49-F238E27FC236}">
                <a16:creationId xmlns:a16="http://schemas.microsoft.com/office/drawing/2014/main" id="{14FEF185-5F16-4E5B-8926-18309B5A8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sla Model 3 drive unit high voltage connector">
            <a:extLst>
              <a:ext uri="{FF2B5EF4-FFF2-40B4-BE49-F238E27FC236}">
                <a16:creationId xmlns:a16="http://schemas.microsoft.com/office/drawing/2014/main" id="{CD9460C0-C361-40F0-974B-12D5805334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40" y="4968215"/>
            <a:ext cx="3019482" cy="1762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sla Model 3 drive unit high voltage connector 2">
            <a:extLst>
              <a:ext uri="{FF2B5EF4-FFF2-40B4-BE49-F238E27FC236}">
                <a16:creationId xmlns:a16="http://schemas.microsoft.com/office/drawing/2014/main" id="{B9EE00FB-8849-4097-BF6D-06A4BCBC4F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6918" y="4968215"/>
            <a:ext cx="3019482" cy="17051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sil gambar untuk tesla model 3 inverter">
            <a:extLst>
              <a:ext uri="{FF2B5EF4-FFF2-40B4-BE49-F238E27FC236}">
                <a16:creationId xmlns:a16="http://schemas.microsoft.com/office/drawing/2014/main" id="{752FD93E-12D2-46DD-A934-3E2B263275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3066" y="4968215"/>
            <a:ext cx="2663500" cy="16632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asil gambar untuk PMSRM">
            <a:extLst>
              <a:ext uri="{FF2B5EF4-FFF2-40B4-BE49-F238E27FC236}">
                <a16:creationId xmlns:a16="http://schemas.microsoft.com/office/drawing/2014/main" id="{E9FFD543-5913-48C2-A3B7-2E80D13B65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73232" y="4968215"/>
            <a:ext cx="2169674" cy="118293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C14D8B9A-AEB1-4E50-835E-3C7013833A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8405" y="2204085"/>
            <a:ext cx="4108978" cy="2685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649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13150-4A00-40CD-A582-FBD3493742A6}"/>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CCC6A88F-D429-4381-9885-E31730A71A8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07BCFB2-0340-4A7A-AEAD-3B830CFE6B90}"/>
              </a:ext>
            </a:extLst>
          </p:cNvPr>
          <p:cNvPicPr>
            <a:picLocks noChangeAspect="1"/>
          </p:cNvPicPr>
          <p:nvPr/>
        </p:nvPicPr>
        <p:blipFill rotWithShape="1">
          <a:blip r:embed="rId3"/>
          <a:srcRect r="1486"/>
          <a:stretch/>
        </p:blipFill>
        <p:spPr>
          <a:xfrm>
            <a:off x="0" y="-1"/>
            <a:ext cx="12192000" cy="6961481"/>
          </a:xfrm>
          <a:prstGeom prst="rect">
            <a:avLst/>
          </a:prstGeom>
        </p:spPr>
      </p:pic>
    </p:spTree>
    <p:extLst>
      <p:ext uri="{BB962C8B-B14F-4D97-AF65-F5344CB8AC3E}">
        <p14:creationId xmlns:p14="http://schemas.microsoft.com/office/powerpoint/2010/main" val="2914092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normAutofit fontScale="90000"/>
          </a:bodyPr>
          <a:lstStyle/>
          <a:p>
            <a:r>
              <a:rPr lang="en-US" dirty="0">
                <a:solidFill>
                  <a:srgbClr val="FF0000"/>
                </a:solidFill>
                <a:latin typeface="TESLA" panose="00000400000000000000" pitchFamily="2" charset="0"/>
              </a:rPr>
              <a:t>PERMANENT MAGNET SWITCHED RELUCTANCE MOTOR</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A8B0B1E-E6C5-4178-8EDB-960A526C5501}"/>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14FEF185-5F16-4E5B-8926-18309B5A8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16593111-4500-4580-99A4-363C5BFDBD25}"/>
              </a:ext>
            </a:extLst>
          </p:cNvPr>
          <p:cNvGraphicFramePr>
            <a:graphicFrameLocks noGrp="1"/>
          </p:cNvGraphicFramePr>
          <p:nvPr>
            <p:extLst>
              <p:ext uri="{D42A27DB-BD31-4B8C-83A1-F6EECF244321}">
                <p14:modId xmlns:p14="http://schemas.microsoft.com/office/powerpoint/2010/main" val="1859393810"/>
              </p:ext>
            </p:extLst>
          </p:nvPr>
        </p:nvGraphicFramePr>
        <p:xfrm>
          <a:off x="838200" y="2135515"/>
          <a:ext cx="3711852" cy="4353153"/>
        </p:xfrm>
        <a:graphic>
          <a:graphicData uri="http://schemas.openxmlformats.org/drawingml/2006/table">
            <a:tbl>
              <a:tblPr/>
              <a:tblGrid>
                <a:gridCol w="1237284">
                  <a:extLst>
                    <a:ext uri="{9D8B030D-6E8A-4147-A177-3AD203B41FA5}">
                      <a16:colId xmlns:a16="http://schemas.microsoft.com/office/drawing/2014/main" val="1216641239"/>
                    </a:ext>
                  </a:extLst>
                </a:gridCol>
                <a:gridCol w="1237284">
                  <a:extLst>
                    <a:ext uri="{9D8B030D-6E8A-4147-A177-3AD203B41FA5}">
                      <a16:colId xmlns:a16="http://schemas.microsoft.com/office/drawing/2014/main" val="1360991077"/>
                    </a:ext>
                  </a:extLst>
                </a:gridCol>
                <a:gridCol w="1237284">
                  <a:extLst>
                    <a:ext uri="{9D8B030D-6E8A-4147-A177-3AD203B41FA5}">
                      <a16:colId xmlns:a16="http://schemas.microsoft.com/office/drawing/2014/main" val="68739332"/>
                    </a:ext>
                  </a:extLst>
                </a:gridCol>
              </a:tblGrid>
              <a:tr h="716043">
                <a:tc>
                  <a:txBody>
                    <a:bodyPr/>
                    <a:lstStyle/>
                    <a:p>
                      <a:pPr algn="l"/>
                      <a:r>
                        <a:rPr lang="en-US" sz="1400" b="1">
                          <a:solidFill>
                            <a:srgbClr val="000000"/>
                          </a:solidFill>
                          <a:effectLst/>
                        </a:rPr>
                        <a:t>Powertrain</a:t>
                      </a:r>
                    </a:p>
                  </a:txBody>
                  <a:tcPr marL="70817" marR="49179" marT="39343" marB="39343" anchor="ctr">
                    <a:lnL>
                      <a:noFill/>
                    </a:lnL>
                    <a:lnR>
                      <a:noFill/>
                    </a:lnR>
                    <a:lnT>
                      <a:noFill/>
                    </a:lnT>
                    <a:lnB w="6350" cap="flat" cmpd="sng" algn="ctr">
                      <a:solidFill>
                        <a:srgbClr val="EBEBEB"/>
                      </a:solidFill>
                      <a:prstDash val="solid"/>
                      <a:round/>
                      <a:headEnd type="none" w="med" len="med"/>
                      <a:tailEnd type="none" w="med" len="med"/>
                    </a:lnB>
                    <a:solidFill>
                      <a:srgbClr val="FFFFFF"/>
                    </a:solidFill>
                  </a:tcPr>
                </a:tc>
                <a:tc>
                  <a:txBody>
                    <a:bodyPr/>
                    <a:lstStyle/>
                    <a:p>
                      <a:pPr algn="l"/>
                      <a:r>
                        <a:rPr lang="en-US" sz="1400" b="1">
                          <a:solidFill>
                            <a:srgbClr val="000000"/>
                          </a:solidFill>
                          <a:effectLst/>
                        </a:rPr>
                        <a:t>RWD</a:t>
                      </a:r>
                    </a:p>
                  </a:txBody>
                  <a:tcPr marL="49179" marR="49179" marT="39343" marB="39343" anchor="ctr">
                    <a:lnL>
                      <a:noFill/>
                    </a:lnL>
                    <a:lnR>
                      <a:noFill/>
                    </a:lnR>
                    <a:lnT>
                      <a:noFill/>
                    </a:lnT>
                    <a:lnB w="6350" cap="flat" cmpd="sng" algn="ctr">
                      <a:solidFill>
                        <a:srgbClr val="EBEBEB"/>
                      </a:solidFill>
                      <a:prstDash val="solid"/>
                      <a:round/>
                      <a:headEnd type="none" w="med" len="med"/>
                      <a:tailEnd type="none" w="med" len="med"/>
                    </a:lnB>
                    <a:solidFill>
                      <a:srgbClr val="FFFFFF"/>
                    </a:solidFill>
                  </a:tcPr>
                </a:tc>
                <a:tc>
                  <a:txBody>
                    <a:bodyPr/>
                    <a:lstStyle/>
                    <a:p>
                      <a:pPr algn="l"/>
                      <a:r>
                        <a:rPr lang="en-US" sz="1400" b="1">
                          <a:solidFill>
                            <a:srgbClr val="000000"/>
                          </a:solidFill>
                          <a:effectLst/>
                        </a:rPr>
                        <a:t>AWD Performance</a:t>
                      </a:r>
                    </a:p>
                  </a:txBody>
                  <a:tcPr marL="49179" marR="49179" marT="39343" marB="39343" anchor="ctr">
                    <a:lnL>
                      <a:noFill/>
                    </a:lnL>
                    <a:lnR>
                      <a:noFill/>
                    </a:lnR>
                    <a:lnT>
                      <a:noFill/>
                    </a:lnT>
                    <a:lnB w="6350"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987777524"/>
                  </a:ext>
                </a:extLst>
              </a:tr>
              <a:tr h="1565852">
                <a:tc>
                  <a:txBody>
                    <a:bodyPr/>
                    <a:lstStyle/>
                    <a:p>
                      <a:r>
                        <a:rPr lang="en-US" sz="1400" b="0" dirty="0">
                          <a:effectLst/>
                        </a:rPr>
                        <a:t>Motor</a:t>
                      </a:r>
                    </a:p>
                  </a:txBody>
                  <a:tcPr marL="70817" marR="49179" marT="39343" marB="39343"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tc>
                  <a:txBody>
                    <a:bodyPr/>
                    <a:lstStyle/>
                    <a:p>
                      <a:r>
                        <a:rPr lang="en-US" sz="1400">
                          <a:effectLst/>
                        </a:rPr>
                        <a:t>permanent magnet switched reluctance rear</a:t>
                      </a:r>
                    </a:p>
                  </a:txBody>
                  <a:tcPr marL="49179" marR="49179" marT="39343" marB="39343"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tc>
                  <a:txBody>
                    <a:bodyPr/>
                    <a:lstStyle/>
                    <a:p>
                      <a:r>
                        <a:rPr lang="en-US" sz="1400">
                          <a:effectLst/>
                        </a:rPr>
                        <a:t>permanent magnet switched reluctance rear &amp; induction front</a:t>
                      </a:r>
                    </a:p>
                  </a:txBody>
                  <a:tcPr marL="49179" marR="49179" marT="39343" marB="39343"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2095772071"/>
                  </a:ext>
                </a:extLst>
              </a:tr>
              <a:tr h="503591">
                <a:tc>
                  <a:txBody>
                    <a:bodyPr/>
                    <a:lstStyle/>
                    <a:p>
                      <a:r>
                        <a:rPr lang="en-US" sz="1400">
                          <a:effectLst/>
                        </a:rPr>
                        <a:t>Curb Weight</a:t>
                      </a:r>
                    </a:p>
                  </a:txBody>
                  <a:tcPr marL="70817" marR="49179" marT="39343" marB="39343"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tc>
                  <a:txBody>
                    <a:bodyPr/>
                    <a:lstStyle/>
                    <a:p>
                      <a:r>
                        <a:rPr lang="en-US" sz="1400">
                          <a:effectLst/>
                        </a:rPr>
                        <a:t>3,552 lb (1,611 kg)</a:t>
                      </a:r>
                    </a:p>
                  </a:txBody>
                  <a:tcPr marL="49179" marR="49179" marT="39343" marB="39343"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tc>
                  <a:txBody>
                    <a:bodyPr/>
                    <a:lstStyle/>
                    <a:p>
                      <a:r>
                        <a:rPr lang="en-US" sz="1400">
                          <a:effectLst/>
                        </a:rPr>
                        <a:t>4,072 lb (1,847 kg)</a:t>
                      </a:r>
                    </a:p>
                  </a:txBody>
                  <a:tcPr marL="49179" marR="49179" marT="39343" marB="39343"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200833144"/>
                  </a:ext>
                </a:extLst>
              </a:tr>
              <a:tr h="1565852">
                <a:tc>
                  <a:txBody>
                    <a:bodyPr/>
                    <a:lstStyle/>
                    <a:p>
                      <a:r>
                        <a:rPr lang="en-US" sz="1400">
                          <a:effectLst/>
                        </a:rPr>
                        <a:t>Power</a:t>
                      </a:r>
                    </a:p>
                  </a:txBody>
                  <a:tcPr marL="70817" marR="49179" marT="39343" marB="39343"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tc>
                  <a:txBody>
                    <a:bodyPr/>
                    <a:lstStyle/>
                    <a:p>
                      <a:r>
                        <a:rPr lang="en-US" sz="1400" dirty="0">
                          <a:effectLst/>
                        </a:rPr>
                        <a:t>283 hp (211 kW)</a:t>
                      </a:r>
                    </a:p>
                  </a:txBody>
                  <a:tcPr marL="49179" marR="49179" marT="39343" marB="39343"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tc>
                  <a:txBody>
                    <a:bodyPr/>
                    <a:lstStyle/>
                    <a:p>
                      <a:r>
                        <a:rPr lang="en-US" sz="1400" dirty="0">
                          <a:effectLst/>
                        </a:rPr>
                        <a:t>473 hp (353 kW) combined 283 hp (211 kW) rear &amp; 197 hp (147 kW) front</a:t>
                      </a:r>
                    </a:p>
                  </a:txBody>
                  <a:tcPr marL="49179" marR="49179" marT="39343" marB="39343"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4180875572"/>
                  </a:ext>
                </a:extLst>
              </a:tr>
            </a:tbl>
          </a:graphicData>
        </a:graphic>
      </p:graphicFrame>
      <p:graphicFrame>
        <p:nvGraphicFramePr>
          <p:cNvPr id="3" name="Table 2">
            <a:extLst>
              <a:ext uri="{FF2B5EF4-FFF2-40B4-BE49-F238E27FC236}">
                <a16:creationId xmlns:a16="http://schemas.microsoft.com/office/drawing/2014/main" id="{75FD71FE-B0D1-4033-BCDA-8F69F5DBDD00}"/>
              </a:ext>
            </a:extLst>
          </p:cNvPr>
          <p:cNvGraphicFramePr>
            <a:graphicFrameLocks noGrp="1"/>
          </p:cNvGraphicFramePr>
          <p:nvPr>
            <p:extLst>
              <p:ext uri="{D42A27DB-BD31-4B8C-83A1-F6EECF244321}">
                <p14:modId xmlns:p14="http://schemas.microsoft.com/office/powerpoint/2010/main" val="338279518"/>
              </p:ext>
            </p:extLst>
          </p:nvPr>
        </p:nvGraphicFramePr>
        <p:xfrm>
          <a:off x="5619521" y="2872227"/>
          <a:ext cx="3711852" cy="1565852"/>
        </p:xfrm>
        <a:graphic>
          <a:graphicData uri="http://schemas.openxmlformats.org/drawingml/2006/table">
            <a:tbl>
              <a:tblPr/>
              <a:tblGrid>
                <a:gridCol w="1237284">
                  <a:extLst>
                    <a:ext uri="{9D8B030D-6E8A-4147-A177-3AD203B41FA5}">
                      <a16:colId xmlns:a16="http://schemas.microsoft.com/office/drawing/2014/main" val="885861284"/>
                    </a:ext>
                  </a:extLst>
                </a:gridCol>
                <a:gridCol w="1237284">
                  <a:extLst>
                    <a:ext uri="{9D8B030D-6E8A-4147-A177-3AD203B41FA5}">
                      <a16:colId xmlns:a16="http://schemas.microsoft.com/office/drawing/2014/main" val="1401249470"/>
                    </a:ext>
                  </a:extLst>
                </a:gridCol>
                <a:gridCol w="1237284">
                  <a:extLst>
                    <a:ext uri="{9D8B030D-6E8A-4147-A177-3AD203B41FA5}">
                      <a16:colId xmlns:a16="http://schemas.microsoft.com/office/drawing/2014/main" val="3722860555"/>
                    </a:ext>
                  </a:extLst>
                </a:gridCol>
              </a:tblGrid>
              <a:tr h="1565852">
                <a:tc>
                  <a:txBody>
                    <a:bodyPr/>
                    <a:lstStyle/>
                    <a:p>
                      <a:r>
                        <a:rPr lang="en-US" sz="1400" dirty="0">
                          <a:effectLst/>
                        </a:rPr>
                        <a:t>Torque</a:t>
                      </a:r>
                    </a:p>
                  </a:txBody>
                  <a:tcPr marL="70817" marR="49179" marT="39343" marB="39343"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tc>
                  <a:txBody>
                    <a:bodyPr/>
                    <a:lstStyle/>
                    <a:p>
                      <a:r>
                        <a:rPr lang="en-US" dirty="0">
                          <a:effectLst/>
                        </a:rPr>
                        <a:t>376 </a:t>
                      </a:r>
                      <a:r>
                        <a:rPr lang="en-US" dirty="0" err="1">
                          <a:effectLst/>
                        </a:rPr>
                        <a:t>lb⋅ft</a:t>
                      </a:r>
                      <a:r>
                        <a:rPr lang="en-US" dirty="0">
                          <a:effectLst/>
                        </a:rPr>
                        <a:t> (510 </a:t>
                      </a:r>
                      <a:r>
                        <a:rPr lang="en-US" dirty="0" err="1">
                          <a:effectLst/>
                        </a:rPr>
                        <a:t>N⋅m</a:t>
                      </a:r>
                      <a:r>
                        <a:rPr lang="en-US" dirty="0">
                          <a:effectLst/>
                        </a:rPr>
                        <a:t>) combined</a:t>
                      </a:r>
                    </a:p>
                  </a:txBody>
                  <a:tcPr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tc>
                  <a:txBody>
                    <a:bodyPr/>
                    <a:lstStyle/>
                    <a:p>
                      <a:r>
                        <a:rPr lang="en-US" dirty="0">
                          <a:effectLst/>
                        </a:rPr>
                        <a:t>471 </a:t>
                      </a:r>
                      <a:r>
                        <a:rPr lang="en-US" dirty="0" err="1">
                          <a:effectLst/>
                        </a:rPr>
                        <a:t>lb⋅ft</a:t>
                      </a:r>
                      <a:r>
                        <a:rPr lang="en-US" dirty="0">
                          <a:effectLst/>
                        </a:rPr>
                        <a:t> (639 </a:t>
                      </a:r>
                      <a:r>
                        <a:rPr lang="en-US" dirty="0" err="1">
                          <a:effectLst/>
                        </a:rPr>
                        <a:t>N⋅m</a:t>
                      </a:r>
                      <a:r>
                        <a:rPr lang="en-US" dirty="0">
                          <a:effectLst/>
                        </a:rPr>
                        <a:t>) combined</a:t>
                      </a:r>
                    </a:p>
                  </a:txBody>
                  <a:tcPr anchor="ctr">
                    <a:lnL>
                      <a:noFill/>
                    </a:lnL>
                    <a:lnR>
                      <a:noFill/>
                    </a:lnR>
                    <a:lnT w="6350" cap="flat" cmpd="sng" algn="ctr">
                      <a:solidFill>
                        <a:srgbClr val="EBEBEB"/>
                      </a:solidFill>
                      <a:prstDash val="solid"/>
                      <a:round/>
                      <a:headEnd type="none" w="med" len="med"/>
                      <a:tailEnd type="none" w="med" len="med"/>
                    </a:lnT>
                    <a:lnB w="6350" cap="flat" cmpd="sng" algn="ctr">
                      <a:solidFill>
                        <a:srgbClr val="EBEBEB"/>
                      </a:solidFill>
                      <a:prstDash val="solid"/>
                      <a:round/>
                      <a:headEnd type="none" w="med" len="med"/>
                      <a:tailEnd type="none" w="med" len="med"/>
                    </a:lnB>
                    <a:solidFill>
                      <a:srgbClr val="FFFFFF"/>
                    </a:solidFill>
                  </a:tcPr>
                </a:tc>
                <a:extLst>
                  <a:ext uri="{0D108BD9-81ED-4DB2-BD59-A6C34878D82A}">
                    <a16:rowId xmlns:a16="http://schemas.microsoft.com/office/drawing/2014/main" val="3284333320"/>
                  </a:ext>
                </a:extLst>
              </a:tr>
            </a:tbl>
          </a:graphicData>
        </a:graphic>
      </p:graphicFrame>
    </p:spTree>
    <p:extLst>
      <p:ext uri="{BB962C8B-B14F-4D97-AF65-F5344CB8AC3E}">
        <p14:creationId xmlns:p14="http://schemas.microsoft.com/office/powerpoint/2010/main" val="790119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38D119-E423-4A1A-8B2E-44C4F5E18CFE}"/>
              </a:ext>
            </a:extLst>
          </p:cNvPr>
          <p:cNvSpPr>
            <a:spLocks noGrp="1"/>
          </p:cNvSpPr>
          <p:nvPr>
            <p:ph type="title"/>
          </p:nvPr>
        </p:nvSpPr>
        <p:spPr>
          <a:xfrm>
            <a:off x="831850" y="3141930"/>
            <a:ext cx="10515600" cy="2852737"/>
          </a:xfrm>
        </p:spPr>
        <p:txBody>
          <a:bodyPr>
            <a:normAutofit fontScale="90000"/>
          </a:bodyPr>
          <a:lstStyle/>
          <a:p>
            <a:r>
              <a:rPr lang="en-US" dirty="0">
                <a:solidFill>
                  <a:srgbClr val="FF0000"/>
                </a:solidFill>
                <a:latin typeface="TESLA" panose="00000400000000000000" pitchFamily="2" charset="0"/>
              </a:rPr>
              <a:t>ENERGY STORAGE SYSTEM, BATTERY MANAGEMENT SYSTEM,</a:t>
            </a:r>
            <a:br>
              <a:rPr lang="en-US" dirty="0">
                <a:solidFill>
                  <a:srgbClr val="FF0000"/>
                </a:solidFill>
                <a:latin typeface="TESLA" panose="00000400000000000000" pitchFamily="2" charset="0"/>
              </a:rPr>
            </a:br>
            <a:r>
              <a:rPr lang="en-US" dirty="0">
                <a:solidFill>
                  <a:srgbClr val="FF0000"/>
                </a:solidFill>
                <a:latin typeface="TESLA" panose="00000400000000000000" pitchFamily="2" charset="0"/>
              </a:rPr>
              <a:t>ELECTRICAL SYSTEM, AND UTILITIES</a:t>
            </a:r>
          </a:p>
        </p:txBody>
      </p:sp>
      <p:sp>
        <p:nvSpPr>
          <p:cNvPr id="3" name="TextBox 2">
            <a:extLst>
              <a:ext uri="{FF2B5EF4-FFF2-40B4-BE49-F238E27FC236}">
                <a16:creationId xmlns:a16="http://schemas.microsoft.com/office/drawing/2014/main" id="{729FFEE9-7861-40D3-9BBB-930EF0032A70}"/>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5" name="Picture 2" descr="Hasil gambar untuk logo itb">
            <a:extLst>
              <a:ext uri="{FF2B5EF4-FFF2-40B4-BE49-F238E27FC236}">
                <a16:creationId xmlns:a16="http://schemas.microsoft.com/office/drawing/2014/main" id="{E85E9759-B279-4FB4-B3BC-9BBF59385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4" y="113484"/>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934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55277F9-CC83-4686-99C0-9D7E1A799C21}"/>
              </a:ext>
            </a:extLst>
          </p:cNvPr>
          <p:cNvPicPr>
            <a:picLocks noChangeAspect="1"/>
          </p:cNvPicPr>
          <p:nvPr/>
        </p:nvPicPr>
        <p:blipFill>
          <a:blip r:embed="rId4"/>
          <a:stretch>
            <a:fillRect/>
          </a:stretch>
        </p:blipFill>
        <p:spPr>
          <a:xfrm>
            <a:off x="101668" y="1941593"/>
            <a:ext cx="3608398" cy="2029724"/>
          </a:xfrm>
          <a:prstGeom prst="rect">
            <a:avLst/>
          </a:prstGeom>
        </p:spPr>
      </p:pic>
      <p:pic>
        <p:nvPicPr>
          <p:cNvPr id="4" name="Picture 3">
            <a:extLst>
              <a:ext uri="{FF2B5EF4-FFF2-40B4-BE49-F238E27FC236}">
                <a16:creationId xmlns:a16="http://schemas.microsoft.com/office/drawing/2014/main" id="{5E750B9B-DCED-4C18-85CA-302A74561C03}"/>
              </a:ext>
            </a:extLst>
          </p:cNvPr>
          <p:cNvPicPr>
            <a:picLocks noChangeAspect="1"/>
          </p:cNvPicPr>
          <p:nvPr/>
        </p:nvPicPr>
        <p:blipFill>
          <a:blip r:embed="rId5"/>
          <a:stretch>
            <a:fillRect/>
          </a:stretch>
        </p:blipFill>
        <p:spPr>
          <a:xfrm>
            <a:off x="6096000" y="1947343"/>
            <a:ext cx="5922894" cy="3331628"/>
          </a:xfrm>
          <a:prstGeom prst="rect">
            <a:avLst/>
          </a:prstGeom>
        </p:spPr>
      </p:pic>
      <p:sp>
        <p:nvSpPr>
          <p:cNvPr id="6" name="TextBox 5">
            <a:extLst>
              <a:ext uri="{FF2B5EF4-FFF2-40B4-BE49-F238E27FC236}">
                <a16:creationId xmlns:a16="http://schemas.microsoft.com/office/drawing/2014/main" id="{88632038-DDF6-4C39-BC6D-6B45633F671C}"/>
              </a:ext>
            </a:extLst>
          </p:cNvPr>
          <p:cNvSpPr txBox="1"/>
          <p:nvPr/>
        </p:nvSpPr>
        <p:spPr>
          <a:xfrm>
            <a:off x="40160" y="5529876"/>
            <a:ext cx="11957441" cy="707886"/>
          </a:xfrm>
          <a:prstGeom prst="rect">
            <a:avLst/>
          </a:prstGeom>
          <a:noFill/>
        </p:spPr>
        <p:txBody>
          <a:bodyPr wrap="none" rtlCol="0">
            <a:spAutoFit/>
          </a:bodyPr>
          <a:lstStyle/>
          <a:p>
            <a:pPr algn="ctr"/>
            <a:r>
              <a:rPr lang="en-US" sz="2000" dirty="0">
                <a:latin typeface="3ds" panose="02000503020000020004" pitchFamily="2" charset="0"/>
              </a:rPr>
              <a:t>The 2170 cell is around 50% larger by volume than the 18650, but it can deliver almost </a:t>
            </a:r>
          </a:p>
          <a:p>
            <a:pPr algn="ctr"/>
            <a:r>
              <a:rPr lang="en-US" sz="2000" dirty="0">
                <a:latin typeface="3ds" panose="02000503020000020004" pitchFamily="2" charset="0"/>
              </a:rPr>
              <a:t>double the current (the 18650 delivers 3,000 mA, and the 2170 has been tested at 5,750-6,000 mA).</a:t>
            </a:r>
          </a:p>
        </p:txBody>
      </p:sp>
      <p:pic>
        <p:nvPicPr>
          <p:cNvPr id="9" name="Picture 8">
            <a:extLst>
              <a:ext uri="{FF2B5EF4-FFF2-40B4-BE49-F238E27FC236}">
                <a16:creationId xmlns:a16="http://schemas.microsoft.com/office/drawing/2014/main" id="{A565975C-E7AD-460D-8074-311169CA6495}"/>
              </a:ext>
            </a:extLst>
          </p:cNvPr>
          <p:cNvPicPr>
            <a:picLocks noChangeAspect="1"/>
          </p:cNvPicPr>
          <p:nvPr/>
        </p:nvPicPr>
        <p:blipFill>
          <a:blip r:embed="rId6"/>
          <a:stretch>
            <a:fillRect/>
          </a:stretch>
        </p:blipFill>
        <p:spPr>
          <a:xfrm>
            <a:off x="3859577" y="1941593"/>
            <a:ext cx="2086912" cy="3331628"/>
          </a:xfrm>
          <a:prstGeom prst="rect">
            <a:avLst/>
          </a:prstGeom>
        </p:spPr>
      </p:pic>
    </p:spTree>
    <p:extLst>
      <p:ext uri="{BB962C8B-B14F-4D97-AF65-F5344CB8AC3E}">
        <p14:creationId xmlns:p14="http://schemas.microsoft.com/office/powerpoint/2010/main" val="257483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asil gambar untuk tesla NCA battery">
            <a:extLst>
              <a:ext uri="{FF2B5EF4-FFF2-40B4-BE49-F238E27FC236}">
                <a16:creationId xmlns:a16="http://schemas.microsoft.com/office/drawing/2014/main" id="{E4294E4F-47BC-4B54-AE2A-110C4FA02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138763"/>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asil gambar untuk tesla NCA battery 2170">
            <a:extLst>
              <a:ext uri="{FF2B5EF4-FFF2-40B4-BE49-F238E27FC236}">
                <a16:creationId xmlns:a16="http://schemas.microsoft.com/office/drawing/2014/main" id="{E600993C-0A72-4A36-80ED-E5C915A9EB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872063"/>
            <a:ext cx="5905500" cy="3752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54DD5A-A984-4423-983B-B0F4007E1791}"/>
              </a:ext>
            </a:extLst>
          </p:cNvPr>
          <p:cNvSpPr txBox="1"/>
          <p:nvPr/>
        </p:nvSpPr>
        <p:spPr>
          <a:xfrm>
            <a:off x="512003" y="5891613"/>
            <a:ext cx="11167993" cy="830997"/>
          </a:xfrm>
          <a:prstGeom prst="rect">
            <a:avLst/>
          </a:prstGeom>
          <a:noFill/>
        </p:spPr>
        <p:txBody>
          <a:bodyPr wrap="none" rtlCol="0">
            <a:spAutoFit/>
          </a:bodyPr>
          <a:lstStyle/>
          <a:p>
            <a:pPr algn="ctr"/>
            <a:r>
              <a:rPr lang="en-US" sz="1600" dirty="0">
                <a:latin typeface="3ds" panose="02000503020000020004" pitchFamily="2" charset="0"/>
              </a:rPr>
              <a:t>The new patent focuses on a new battery cell using two additives in the electrolyte, vinylene carbonate (VC) combined </a:t>
            </a:r>
          </a:p>
          <a:p>
            <a:pPr algn="ctr"/>
            <a:r>
              <a:rPr lang="en-US" sz="1600" dirty="0">
                <a:latin typeface="3ds" panose="02000503020000020004" pitchFamily="2" charset="0"/>
              </a:rPr>
              <a:t>with 1,2,6-oxodithiane-2,2,6,6-tetraoxide, in order to boost the performance of the cell.</a:t>
            </a:r>
            <a:endParaRPr lang="en-US" sz="1600" i="1" dirty="0">
              <a:latin typeface="3ds" panose="02000503020000020004" pitchFamily="2" charset="0"/>
            </a:endParaRPr>
          </a:p>
          <a:p>
            <a:pPr algn="ctr"/>
            <a:endParaRPr lang="en-US" sz="1600" dirty="0">
              <a:latin typeface="3ds" panose="02000503020000020004" pitchFamily="2" charset="0"/>
            </a:endParaRPr>
          </a:p>
        </p:txBody>
      </p:sp>
    </p:spTree>
    <p:extLst>
      <p:ext uri="{BB962C8B-B14F-4D97-AF65-F5344CB8AC3E}">
        <p14:creationId xmlns:p14="http://schemas.microsoft.com/office/powerpoint/2010/main" val="273307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asil gambar untuk tesla model 3 battery">
            <a:extLst>
              <a:ext uri="{FF2B5EF4-FFF2-40B4-BE49-F238E27FC236}">
                <a16:creationId xmlns:a16="http://schemas.microsoft.com/office/drawing/2014/main" id="{B41E51F9-76AA-4E6E-875B-B7844EC6E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676" y="2064263"/>
            <a:ext cx="6326939" cy="31182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F34FCD7-86BC-4C3C-9411-C028A5B20246}"/>
              </a:ext>
            </a:extLst>
          </p:cNvPr>
          <p:cNvSpPr txBox="1"/>
          <p:nvPr/>
        </p:nvSpPr>
        <p:spPr>
          <a:xfrm>
            <a:off x="566676" y="5726736"/>
            <a:ext cx="3518881" cy="707886"/>
          </a:xfrm>
          <a:prstGeom prst="rect">
            <a:avLst/>
          </a:prstGeom>
          <a:noFill/>
        </p:spPr>
        <p:txBody>
          <a:bodyPr wrap="square" rtlCol="0">
            <a:spAutoFit/>
          </a:bodyPr>
          <a:lstStyle/>
          <a:p>
            <a:r>
              <a:rPr lang="en-US" sz="4000" dirty="0">
                <a:latin typeface="3ds" panose="02000503020000020004" pitchFamily="2" charset="0"/>
              </a:rPr>
              <a:t>18650-&gt;2170</a:t>
            </a:r>
          </a:p>
        </p:txBody>
      </p:sp>
      <p:sp>
        <p:nvSpPr>
          <p:cNvPr id="18" name="TextBox 17">
            <a:extLst>
              <a:ext uri="{FF2B5EF4-FFF2-40B4-BE49-F238E27FC236}">
                <a16:creationId xmlns:a16="http://schemas.microsoft.com/office/drawing/2014/main" id="{B935B341-1258-4339-86A9-6C3CB7B2C74E}"/>
              </a:ext>
            </a:extLst>
          </p:cNvPr>
          <p:cNvSpPr txBox="1"/>
          <p:nvPr/>
        </p:nvSpPr>
        <p:spPr>
          <a:xfrm>
            <a:off x="4617830" y="5479120"/>
            <a:ext cx="7302646" cy="1200329"/>
          </a:xfrm>
          <a:prstGeom prst="rect">
            <a:avLst/>
          </a:prstGeom>
          <a:noFill/>
        </p:spPr>
        <p:txBody>
          <a:bodyPr wrap="square" rtlCol="0">
            <a:spAutoFit/>
          </a:bodyPr>
          <a:lstStyle/>
          <a:p>
            <a:pPr algn="ctr"/>
            <a:r>
              <a:rPr lang="en-US" sz="3600" dirty="0">
                <a:latin typeface="3ds" panose="02000503020000020004" pitchFamily="2" charset="0"/>
              </a:rPr>
              <a:t>2,976 to 4416 Cells in groups of 31 to 46 Cells per “brick”</a:t>
            </a:r>
          </a:p>
        </p:txBody>
      </p:sp>
      <p:cxnSp>
        <p:nvCxnSpPr>
          <p:cNvPr id="21" name="Straight Arrow Connector 20">
            <a:extLst>
              <a:ext uri="{FF2B5EF4-FFF2-40B4-BE49-F238E27FC236}">
                <a16:creationId xmlns:a16="http://schemas.microsoft.com/office/drawing/2014/main" id="{C79920DD-383A-4CD3-9C59-73C2239A08AC}"/>
              </a:ext>
            </a:extLst>
          </p:cNvPr>
          <p:cNvCxnSpPr>
            <a:cxnSpLocks/>
            <a:stCxn id="16" idx="3"/>
            <a:endCxn id="18" idx="1"/>
          </p:cNvCxnSpPr>
          <p:nvPr/>
        </p:nvCxnSpPr>
        <p:spPr>
          <a:xfrm flipV="1">
            <a:off x="4085557" y="6079285"/>
            <a:ext cx="532273" cy="13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75709887-A10D-485D-A63B-8B248AE1085C}"/>
              </a:ext>
            </a:extLst>
          </p:cNvPr>
          <p:cNvSpPr txBox="1"/>
          <p:nvPr/>
        </p:nvSpPr>
        <p:spPr>
          <a:xfrm>
            <a:off x="6216838" y="3892910"/>
            <a:ext cx="5975162" cy="1323439"/>
          </a:xfrm>
          <a:prstGeom prst="rect">
            <a:avLst/>
          </a:prstGeom>
          <a:noFill/>
        </p:spPr>
        <p:txBody>
          <a:bodyPr wrap="square" rtlCol="0">
            <a:spAutoFit/>
          </a:bodyPr>
          <a:lstStyle/>
          <a:p>
            <a:pPr algn="ctr"/>
            <a:r>
              <a:rPr lang="en-US" sz="4000" dirty="0">
                <a:latin typeface="3ds" panose="02000503020000020004" pitchFamily="2" charset="0"/>
              </a:rPr>
              <a:t>2 Modules of 23 Bricks</a:t>
            </a:r>
          </a:p>
          <a:p>
            <a:pPr algn="ctr"/>
            <a:r>
              <a:rPr lang="en-US" sz="4000" dirty="0">
                <a:latin typeface="3ds" panose="02000503020000020004" pitchFamily="2" charset="0"/>
              </a:rPr>
              <a:t>2 Modules of 25 Bricks</a:t>
            </a:r>
          </a:p>
        </p:txBody>
      </p:sp>
      <p:cxnSp>
        <p:nvCxnSpPr>
          <p:cNvPr id="24" name="Straight Arrow Connector 23">
            <a:extLst>
              <a:ext uri="{FF2B5EF4-FFF2-40B4-BE49-F238E27FC236}">
                <a16:creationId xmlns:a16="http://schemas.microsoft.com/office/drawing/2014/main" id="{6D819DA6-43F6-4568-B871-7A339E31431A}"/>
              </a:ext>
            </a:extLst>
          </p:cNvPr>
          <p:cNvCxnSpPr>
            <a:cxnSpLocks/>
            <a:stCxn id="18" idx="0"/>
            <a:endCxn id="23" idx="2"/>
          </p:cNvCxnSpPr>
          <p:nvPr/>
        </p:nvCxnSpPr>
        <p:spPr>
          <a:xfrm flipV="1">
            <a:off x="8269153" y="5216349"/>
            <a:ext cx="935266" cy="2627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F96976F-C62B-4C6E-A263-9622BD73A300}"/>
              </a:ext>
            </a:extLst>
          </p:cNvPr>
          <p:cNvSpPr txBox="1"/>
          <p:nvPr/>
        </p:nvSpPr>
        <p:spPr>
          <a:xfrm>
            <a:off x="6216320" y="1751307"/>
            <a:ext cx="5975162" cy="1938992"/>
          </a:xfrm>
          <a:prstGeom prst="rect">
            <a:avLst/>
          </a:prstGeom>
          <a:noFill/>
        </p:spPr>
        <p:txBody>
          <a:bodyPr wrap="square" rtlCol="0">
            <a:spAutoFit/>
          </a:bodyPr>
          <a:lstStyle/>
          <a:p>
            <a:pPr algn="ctr"/>
            <a:r>
              <a:rPr lang="en-US" sz="4000" dirty="0">
                <a:latin typeface="3ds" panose="02000503020000020004" pitchFamily="2" charset="0"/>
              </a:rPr>
              <a:t>High-voltage Electrical Controller and Cooling System</a:t>
            </a:r>
          </a:p>
        </p:txBody>
      </p:sp>
      <p:cxnSp>
        <p:nvCxnSpPr>
          <p:cNvPr id="27" name="Straight Arrow Connector 26">
            <a:extLst>
              <a:ext uri="{FF2B5EF4-FFF2-40B4-BE49-F238E27FC236}">
                <a16:creationId xmlns:a16="http://schemas.microsoft.com/office/drawing/2014/main" id="{63428507-114A-4192-A26E-9B047768C64F}"/>
              </a:ext>
            </a:extLst>
          </p:cNvPr>
          <p:cNvCxnSpPr>
            <a:stCxn id="23" idx="0"/>
            <a:endCxn id="26" idx="2"/>
          </p:cNvCxnSpPr>
          <p:nvPr/>
        </p:nvCxnSpPr>
        <p:spPr>
          <a:xfrm flipH="1" flipV="1">
            <a:off x="9203901" y="3690299"/>
            <a:ext cx="518" cy="202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7979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C8007A2-F40F-4576-B66D-367A991021E5}"/>
              </a:ext>
            </a:extLst>
          </p:cNvPr>
          <p:cNvPicPr>
            <a:picLocks noChangeAspect="1"/>
          </p:cNvPicPr>
          <p:nvPr/>
        </p:nvPicPr>
        <p:blipFill>
          <a:blip r:embed="rId4"/>
          <a:stretch>
            <a:fillRect/>
          </a:stretch>
        </p:blipFill>
        <p:spPr>
          <a:xfrm>
            <a:off x="199222" y="2007961"/>
            <a:ext cx="5768233" cy="3244631"/>
          </a:xfrm>
          <a:prstGeom prst="rect">
            <a:avLst/>
          </a:prstGeom>
        </p:spPr>
      </p:pic>
      <p:pic>
        <p:nvPicPr>
          <p:cNvPr id="3" name="Picture 2">
            <a:extLst>
              <a:ext uri="{FF2B5EF4-FFF2-40B4-BE49-F238E27FC236}">
                <a16:creationId xmlns:a16="http://schemas.microsoft.com/office/drawing/2014/main" id="{5AF37693-5FEE-4047-B678-3E21AF3CE192}"/>
              </a:ext>
            </a:extLst>
          </p:cNvPr>
          <p:cNvPicPr>
            <a:picLocks noChangeAspect="1"/>
          </p:cNvPicPr>
          <p:nvPr/>
        </p:nvPicPr>
        <p:blipFill>
          <a:blip r:embed="rId5"/>
          <a:stretch>
            <a:fillRect/>
          </a:stretch>
        </p:blipFill>
        <p:spPr>
          <a:xfrm>
            <a:off x="6224531" y="2007961"/>
            <a:ext cx="5768248" cy="3244639"/>
          </a:xfrm>
          <a:prstGeom prst="rect">
            <a:avLst/>
          </a:prstGeom>
        </p:spPr>
      </p:pic>
    </p:spTree>
    <p:extLst>
      <p:ext uri="{BB962C8B-B14F-4D97-AF65-F5344CB8AC3E}">
        <p14:creationId xmlns:p14="http://schemas.microsoft.com/office/powerpoint/2010/main" val="2416069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244" name="Picture 4" descr="Hasil gambar untuk tesla model 3 battery">
            <a:extLst>
              <a:ext uri="{FF2B5EF4-FFF2-40B4-BE49-F238E27FC236}">
                <a16:creationId xmlns:a16="http://schemas.microsoft.com/office/drawing/2014/main" id="{32EFE3FB-4892-4FE3-A4C2-7CCC17B83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1277" y="2007963"/>
            <a:ext cx="5959199" cy="33520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9">
            <a:extLst>
              <a:ext uri="{FF2B5EF4-FFF2-40B4-BE49-F238E27FC236}">
                <a16:creationId xmlns:a16="http://schemas.microsoft.com/office/drawing/2014/main" id="{5E178ACB-3ED7-4C73-BEFF-A037556B71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86" r="6081" b="16959"/>
          <a:stretch/>
        </p:blipFill>
        <p:spPr bwMode="auto">
          <a:xfrm>
            <a:off x="241662" y="2007963"/>
            <a:ext cx="5719615" cy="335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444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asil gambar untuk tesla model 3 battery">
            <a:extLst>
              <a:ext uri="{FF2B5EF4-FFF2-40B4-BE49-F238E27FC236}">
                <a16:creationId xmlns:a16="http://schemas.microsoft.com/office/drawing/2014/main" id="{B457F9F7-EA5B-40CC-834B-89823F0D6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075" y="2293069"/>
            <a:ext cx="5854626" cy="388748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esla Model 3 battery pack 5">
            <a:extLst>
              <a:ext uri="{FF2B5EF4-FFF2-40B4-BE49-F238E27FC236}">
                <a16:creationId xmlns:a16="http://schemas.microsoft.com/office/drawing/2014/main" id="{EC5C0F18-A561-4A8B-9284-8937AD5D8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007963"/>
            <a:ext cx="4333875"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982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AUTOMATED CHARGING</a:t>
            </a:r>
            <a:br>
              <a:rPr lang="en-US" dirty="0">
                <a:solidFill>
                  <a:srgbClr val="FF0000"/>
                </a:solidFill>
                <a:latin typeface="TESLA" panose="00000400000000000000" pitchFamily="2" charset="0"/>
              </a:rPr>
            </a:br>
            <a:r>
              <a:rPr lang="en-US" dirty="0">
                <a:solidFill>
                  <a:srgbClr val="FF0000"/>
                </a:solidFill>
                <a:latin typeface="TESLA" panose="00000400000000000000" pitchFamily="2" charset="0"/>
              </a:rPr>
              <a:t>WITH EXTERNAL COOLING</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4C91596-8EF2-454F-BB3B-71272E2B6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07963"/>
            <a:ext cx="10686361" cy="4256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043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AUTOMATED CHARGING</a:t>
            </a:r>
            <a:br>
              <a:rPr lang="en-US" dirty="0">
                <a:solidFill>
                  <a:srgbClr val="FF0000"/>
                </a:solidFill>
                <a:latin typeface="TESLA" panose="00000400000000000000" pitchFamily="2" charset="0"/>
              </a:rPr>
            </a:br>
            <a:r>
              <a:rPr lang="en-US" dirty="0">
                <a:solidFill>
                  <a:srgbClr val="FF0000"/>
                </a:solidFill>
                <a:latin typeface="TESLA" panose="00000400000000000000" pitchFamily="2" charset="0"/>
              </a:rPr>
              <a:t>WITH EXTERNAL COOLING</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esla patent charging 2">
            <a:extLst>
              <a:ext uri="{FF2B5EF4-FFF2-40B4-BE49-F238E27FC236}">
                <a16:creationId xmlns:a16="http://schemas.microsoft.com/office/drawing/2014/main" id="{70062412-D278-4392-8088-F6A46530C4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104" y="2155423"/>
            <a:ext cx="520065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sla patent charging 3">
            <a:extLst>
              <a:ext uri="{FF2B5EF4-FFF2-40B4-BE49-F238E27FC236}">
                <a16:creationId xmlns:a16="http://schemas.microsoft.com/office/drawing/2014/main" id="{9817D58F-6A9E-4DE3-B666-55B8875256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0754" y="2155312"/>
            <a:ext cx="60960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09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5342-8941-47C7-AF56-2890483A9C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DB1F35-D125-453A-BE9F-AD3684D57C6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6AB9DF1-E900-4DE6-823A-7ECB4F0C39E2}"/>
              </a:ext>
            </a:extLst>
          </p:cNvPr>
          <p:cNvPicPr>
            <a:picLocks noChangeAspect="1"/>
          </p:cNvPicPr>
          <p:nvPr/>
        </p:nvPicPr>
        <p:blipFill rotWithShape="1">
          <a:blip r:embed="rId3"/>
          <a:srcRect r="1588"/>
          <a:stretch/>
        </p:blipFill>
        <p:spPr>
          <a:xfrm>
            <a:off x="22654" y="0"/>
            <a:ext cx="12169346" cy="6955702"/>
          </a:xfrm>
          <a:prstGeom prst="rect">
            <a:avLst/>
          </a:prstGeom>
        </p:spPr>
      </p:pic>
    </p:spTree>
    <p:extLst>
      <p:ext uri="{BB962C8B-B14F-4D97-AF65-F5344CB8AC3E}">
        <p14:creationId xmlns:p14="http://schemas.microsoft.com/office/powerpoint/2010/main" val="109375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AUTOMATED CHARGING</a:t>
            </a:r>
            <a:br>
              <a:rPr lang="en-US" dirty="0">
                <a:solidFill>
                  <a:srgbClr val="FF0000"/>
                </a:solidFill>
                <a:latin typeface="TESLA" panose="00000400000000000000" pitchFamily="2" charset="0"/>
              </a:rPr>
            </a:br>
            <a:r>
              <a:rPr lang="en-US" dirty="0">
                <a:solidFill>
                  <a:srgbClr val="FF0000"/>
                </a:solidFill>
                <a:latin typeface="TESLA" panose="00000400000000000000" pitchFamily="2" charset="0"/>
              </a:rPr>
              <a:t>WITH EXTERNAL COOLING</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esla snake charger gif 2">
            <a:extLst>
              <a:ext uri="{FF2B5EF4-FFF2-40B4-BE49-F238E27FC236}">
                <a16:creationId xmlns:a16="http://schemas.microsoft.com/office/drawing/2014/main" id="{EDEB9AA0-E2BC-439F-B0DF-9C7486B1A3B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6677" y="2206755"/>
            <a:ext cx="6096000" cy="37052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esla patent charging 5">
            <a:extLst>
              <a:ext uri="{FF2B5EF4-FFF2-40B4-BE49-F238E27FC236}">
                <a16:creationId xmlns:a16="http://schemas.microsoft.com/office/drawing/2014/main" id="{4CC76EC6-2BF4-457E-8954-0CB4ADBDD8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2677" y="2178180"/>
            <a:ext cx="5076825"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396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 COOLING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0AE9428-6818-434F-B1C2-04614ABE3EBC}"/>
              </a:ext>
            </a:extLst>
          </p:cNvPr>
          <p:cNvPicPr>
            <a:picLocks noChangeAspect="1"/>
          </p:cNvPicPr>
          <p:nvPr/>
        </p:nvPicPr>
        <p:blipFill>
          <a:blip r:embed="rId4"/>
          <a:stretch>
            <a:fillRect/>
          </a:stretch>
        </p:blipFill>
        <p:spPr>
          <a:xfrm>
            <a:off x="3457245" y="2399035"/>
            <a:ext cx="4597852" cy="2263558"/>
          </a:xfrm>
          <a:prstGeom prst="rect">
            <a:avLst/>
          </a:prstGeom>
        </p:spPr>
      </p:pic>
      <p:pic>
        <p:nvPicPr>
          <p:cNvPr id="9" name="Picture 8">
            <a:extLst>
              <a:ext uri="{FF2B5EF4-FFF2-40B4-BE49-F238E27FC236}">
                <a16:creationId xmlns:a16="http://schemas.microsoft.com/office/drawing/2014/main" id="{6857D968-6573-4E76-85F7-673704D668C8}"/>
              </a:ext>
            </a:extLst>
          </p:cNvPr>
          <p:cNvPicPr>
            <a:picLocks noChangeAspect="1"/>
          </p:cNvPicPr>
          <p:nvPr/>
        </p:nvPicPr>
        <p:blipFill>
          <a:blip r:embed="rId5"/>
          <a:stretch>
            <a:fillRect/>
          </a:stretch>
        </p:blipFill>
        <p:spPr>
          <a:xfrm>
            <a:off x="560527" y="2399035"/>
            <a:ext cx="2896718" cy="2572816"/>
          </a:xfrm>
          <a:prstGeom prst="rect">
            <a:avLst/>
          </a:prstGeom>
        </p:spPr>
      </p:pic>
      <p:pic>
        <p:nvPicPr>
          <p:cNvPr id="6" name="Picture 5">
            <a:extLst>
              <a:ext uri="{FF2B5EF4-FFF2-40B4-BE49-F238E27FC236}">
                <a16:creationId xmlns:a16="http://schemas.microsoft.com/office/drawing/2014/main" id="{33379F31-EBA7-45D8-8984-B818AD8B8DE9}"/>
              </a:ext>
            </a:extLst>
          </p:cNvPr>
          <p:cNvPicPr>
            <a:picLocks noChangeAspect="1"/>
          </p:cNvPicPr>
          <p:nvPr/>
        </p:nvPicPr>
        <p:blipFill rotWithShape="1">
          <a:blip r:embed="rId6"/>
          <a:srcRect r="12863"/>
          <a:stretch/>
        </p:blipFill>
        <p:spPr>
          <a:xfrm>
            <a:off x="7720772" y="2399035"/>
            <a:ext cx="4151737" cy="2680117"/>
          </a:xfrm>
          <a:prstGeom prst="rect">
            <a:avLst/>
          </a:prstGeom>
        </p:spPr>
      </p:pic>
    </p:spTree>
    <p:extLst>
      <p:ext uri="{BB962C8B-B14F-4D97-AF65-F5344CB8AC3E}">
        <p14:creationId xmlns:p14="http://schemas.microsoft.com/office/powerpoint/2010/main" val="2683514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 COOLING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6978861-A1B2-4C31-AC4B-B396842EA9EF}"/>
              </a:ext>
            </a:extLst>
          </p:cNvPr>
          <p:cNvPicPr>
            <a:picLocks noChangeAspect="1"/>
          </p:cNvPicPr>
          <p:nvPr/>
        </p:nvPicPr>
        <p:blipFill rotWithShape="1">
          <a:blip r:embed="rId4"/>
          <a:srcRect t="42507"/>
          <a:stretch/>
        </p:blipFill>
        <p:spPr>
          <a:xfrm>
            <a:off x="7678757" y="1819382"/>
            <a:ext cx="4513243" cy="3600842"/>
          </a:xfrm>
          <a:prstGeom prst="rect">
            <a:avLst/>
          </a:prstGeom>
        </p:spPr>
      </p:pic>
      <p:pic>
        <p:nvPicPr>
          <p:cNvPr id="12" name="Picture 11">
            <a:extLst>
              <a:ext uri="{FF2B5EF4-FFF2-40B4-BE49-F238E27FC236}">
                <a16:creationId xmlns:a16="http://schemas.microsoft.com/office/drawing/2014/main" id="{046CC4B5-DF1E-4447-AAC4-5FB9617D2BE3}"/>
              </a:ext>
            </a:extLst>
          </p:cNvPr>
          <p:cNvPicPr>
            <a:picLocks noChangeAspect="1"/>
          </p:cNvPicPr>
          <p:nvPr/>
        </p:nvPicPr>
        <p:blipFill rotWithShape="1">
          <a:blip r:embed="rId4"/>
          <a:srcRect l="22270" r="6892" b="54579"/>
          <a:stretch/>
        </p:blipFill>
        <p:spPr>
          <a:xfrm>
            <a:off x="3919491" y="1947343"/>
            <a:ext cx="3759266" cy="3344920"/>
          </a:xfrm>
          <a:prstGeom prst="rect">
            <a:avLst/>
          </a:prstGeom>
        </p:spPr>
      </p:pic>
      <p:pic>
        <p:nvPicPr>
          <p:cNvPr id="4" name="Picture 3">
            <a:extLst>
              <a:ext uri="{FF2B5EF4-FFF2-40B4-BE49-F238E27FC236}">
                <a16:creationId xmlns:a16="http://schemas.microsoft.com/office/drawing/2014/main" id="{1868BBA9-99F1-4541-BCD0-A376EDCCEF37}"/>
              </a:ext>
            </a:extLst>
          </p:cNvPr>
          <p:cNvPicPr>
            <a:picLocks noChangeAspect="1"/>
          </p:cNvPicPr>
          <p:nvPr/>
        </p:nvPicPr>
        <p:blipFill rotWithShape="1">
          <a:blip r:embed="rId5"/>
          <a:srcRect l="13751" r="14399"/>
          <a:stretch/>
        </p:blipFill>
        <p:spPr>
          <a:xfrm>
            <a:off x="-1" y="2287238"/>
            <a:ext cx="3759265" cy="2943073"/>
          </a:xfrm>
          <a:prstGeom prst="rect">
            <a:avLst/>
          </a:prstGeom>
        </p:spPr>
      </p:pic>
    </p:spTree>
    <p:extLst>
      <p:ext uri="{BB962C8B-B14F-4D97-AF65-F5344CB8AC3E}">
        <p14:creationId xmlns:p14="http://schemas.microsoft.com/office/powerpoint/2010/main" val="2518382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 COOLING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9FE8CF8-0C83-44A9-9295-2A081786B0AA}"/>
              </a:ext>
            </a:extLst>
          </p:cNvPr>
          <p:cNvPicPr>
            <a:picLocks noChangeAspect="1"/>
          </p:cNvPicPr>
          <p:nvPr/>
        </p:nvPicPr>
        <p:blipFill>
          <a:blip r:embed="rId4"/>
          <a:stretch>
            <a:fillRect/>
          </a:stretch>
        </p:blipFill>
        <p:spPr>
          <a:xfrm>
            <a:off x="2609162" y="1947343"/>
            <a:ext cx="6973675" cy="3922692"/>
          </a:xfrm>
          <a:prstGeom prst="rect">
            <a:avLst/>
          </a:prstGeom>
        </p:spPr>
      </p:pic>
    </p:spTree>
    <p:extLst>
      <p:ext uri="{BB962C8B-B14F-4D97-AF65-F5344CB8AC3E}">
        <p14:creationId xmlns:p14="http://schemas.microsoft.com/office/powerpoint/2010/main" val="3042764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BATTERY MANAGEMENT SYSTEM - BALANCING</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8C6F2F7-03D1-4714-8C55-B0CC56AA250F}"/>
              </a:ext>
            </a:extLst>
          </p:cNvPr>
          <p:cNvPicPr>
            <a:picLocks noChangeAspect="1"/>
          </p:cNvPicPr>
          <p:nvPr/>
        </p:nvPicPr>
        <p:blipFill>
          <a:blip r:embed="rId4"/>
          <a:stretch>
            <a:fillRect/>
          </a:stretch>
        </p:blipFill>
        <p:spPr>
          <a:xfrm>
            <a:off x="838200" y="1901310"/>
            <a:ext cx="5829303" cy="4472406"/>
          </a:xfrm>
          <a:prstGeom prst="rect">
            <a:avLst/>
          </a:prstGeom>
        </p:spPr>
      </p:pic>
      <p:pic>
        <p:nvPicPr>
          <p:cNvPr id="4" name="Picture 3">
            <a:extLst>
              <a:ext uri="{FF2B5EF4-FFF2-40B4-BE49-F238E27FC236}">
                <a16:creationId xmlns:a16="http://schemas.microsoft.com/office/drawing/2014/main" id="{408630A9-E820-4570-9CD1-48BE55693CBE}"/>
              </a:ext>
            </a:extLst>
          </p:cNvPr>
          <p:cNvPicPr>
            <a:picLocks noChangeAspect="1"/>
          </p:cNvPicPr>
          <p:nvPr/>
        </p:nvPicPr>
        <p:blipFill rotWithShape="1">
          <a:blip r:embed="rId5"/>
          <a:srcRect b="29534"/>
          <a:stretch/>
        </p:blipFill>
        <p:spPr>
          <a:xfrm>
            <a:off x="6667503" y="1901318"/>
            <a:ext cx="5252973" cy="3051682"/>
          </a:xfrm>
          <a:prstGeom prst="rect">
            <a:avLst/>
          </a:prstGeom>
        </p:spPr>
      </p:pic>
    </p:spTree>
    <p:extLst>
      <p:ext uri="{BB962C8B-B14F-4D97-AF65-F5344CB8AC3E}">
        <p14:creationId xmlns:p14="http://schemas.microsoft.com/office/powerpoint/2010/main" val="2092267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BATTERY MANAGEMENT SYSTEM - BALANCING</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3A1DDE7-DEEB-4EFE-88F1-BC131ACF2A7D}"/>
              </a:ext>
            </a:extLst>
          </p:cNvPr>
          <p:cNvPicPr>
            <a:picLocks noChangeAspect="1"/>
          </p:cNvPicPr>
          <p:nvPr/>
        </p:nvPicPr>
        <p:blipFill>
          <a:blip r:embed="rId4"/>
          <a:stretch>
            <a:fillRect/>
          </a:stretch>
        </p:blipFill>
        <p:spPr>
          <a:xfrm>
            <a:off x="0" y="1947343"/>
            <a:ext cx="6782148" cy="3511490"/>
          </a:xfrm>
          <a:prstGeom prst="rect">
            <a:avLst/>
          </a:prstGeom>
        </p:spPr>
      </p:pic>
      <p:pic>
        <p:nvPicPr>
          <p:cNvPr id="4" name="Picture 3">
            <a:extLst>
              <a:ext uri="{FF2B5EF4-FFF2-40B4-BE49-F238E27FC236}">
                <a16:creationId xmlns:a16="http://schemas.microsoft.com/office/drawing/2014/main" id="{C1462DC1-28DC-4B69-B795-11E80B94B946}"/>
              </a:ext>
            </a:extLst>
          </p:cNvPr>
          <p:cNvPicPr>
            <a:picLocks noChangeAspect="1"/>
          </p:cNvPicPr>
          <p:nvPr/>
        </p:nvPicPr>
        <p:blipFill>
          <a:blip r:embed="rId5"/>
          <a:stretch>
            <a:fillRect/>
          </a:stretch>
        </p:blipFill>
        <p:spPr>
          <a:xfrm>
            <a:off x="6782148" y="2007963"/>
            <a:ext cx="5345895" cy="1969112"/>
          </a:xfrm>
          <a:prstGeom prst="rect">
            <a:avLst/>
          </a:prstGeom>
        </p:spPr>
      </p:pic>
    </p:spTree>
    <p:extLst>
      <p:ext uri="{BB962C8B-B14F-4D97-AF65-F5344CB8AC3E}">
        <p14:creationId xmlns:p14="http://schemas.microsoft.com/office/powerpoint/2010/main" val="2678977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BATTERY MANAGEMENT SYSTEM - BALANCING</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C05119-C847-4A57-BE79-72CB50133EF8}"/>
              </a:ext>
            </a:extLst>
          </p:cNvPr>
          <p:cNvPicPr>
            <a:picLocks noChangeAspect="1"/>
          </p:cNvPicPr>
          <p:nvPr/>
        </p:nvPicPr>
        <p:blipFill>
          <a:blip r:embed="rId4"/>
          <a:stretch>
            <a:fillRect/>
          </a:stretch>
        </p:blipFill>
        <p:spPr>
          <a:xfrm>
            <a:off x="167892" y="1971675"/>
            <a:ext cx="6398989" cy="3398084"/>
          </a:xfrm>
          <a:prstGeom prst="rect">
            <a:avLst/>
          </a:prstGeom>
        </p:spPr>
      </p:pic>
      <p:pic>
        <p:nvPicPr>
          <p:cNvPr id="4" name="Picture 3">
            <a:extLst>
              <a:ext uri="{FF2B5EF4-FFF2-40B4-BE49-F238E27FC236}">
                <a16:creationId xmlns:a16="http://schemas.microsoft.com/office/drawing/2014/main" id="{6BDF20A7-81F5-4F39-900F-82D66EBCF741}"/>
              </a:ext>
            </a:extLst>
          </p:cNvPr>
          <p:cNvPicPr>
            <a:picLocks noChangeAspect="1"/>
          </p:cNvPicPr>
          <p:nvPr/>
        </p:nvPicPr>
        <p:blipFill>
          <a:blip r:embed="rId5"/>
          <a:stretch>
            <a:fillRect/>
          </a:stretch>
        </p:blipFill>
        <p:spPr>
          <a:xfrm>
            <a:off x="6566881" y="2007963"/>
            <a:ext cx="5550609" cy="2597074"/>
          </a:xfrm>
          <a:prstGeom prst="rect">
            <a:avLst/>
          </a:prstGeom>
        </p:spPr>
      </p:pic>
    </p:spTree>
    <p:extLst>
      <p:ext uri="{BB962C8B-B14F-4D97-AF65-F5344CB8AC3E}">
        <p14:creationId xmlns:p14="http://schemas.microsoft.com/office/powerpoint/2010/main" val="4034023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BATTERY MANAGEMENT SYSTEM - BALANCING</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623A77B-9692-4811-B962-5576A586B1AB}"/>
              </a:ext>
            </a:extLst>
          </p:cNvPr>
          <p:cNvPicPr>
            <a:picLocks noChangeAspect="1"/>
          </p:cNvPicPr>
          <p:nvPr/>
        </p:nvPicPr>
        <p:blipFill>
          <a:blip r:embed="rId4"/>
          <a:stretch>
            <a:fillRect/>
          </a:stretch>
        </p:blipFill>
        <p:spPr>
          <a:xfrm>
            <a:off x="232274" y="1947342"/>
            <a:ext cx="5762839" cy="3241597"/>
          </a:xfrm>
          <a:prstGeom prst="rect">
            <a:avLst/>
          </a:prstGeom>
        </p:spPr>
      </p:pic>
      <p:pic>
        <p:nvPicPr>
          <p:cNvPr id="6" name="Picture 5">
            <a:extLst>
              <a:ext uri="{FF2B5EF4-FFF2-40B4-BE49-F238E27FC236}">
                <a16:creationId xmlns:a16="http://schemas.microsoft.com/office/drawing/2014/main" id="{A6F576A7-59C3-49D2-927C-D26EF7EEFAA2}"/>
              </a:ext>
            </a:extLst>
          </p:cNvPr>
          <p:cNvPicPr>
            <a:picLocks noChangeAspect="1"/>
          </p:cNvPicPr>
          <p:nvPr/>
        </p:nvPicPr>
        <p:blipFill>
          <a:blip r:embed="rId5"/>
          <a:stretch>
            <a:fillRect/>
          </a:stretch>
        </p:blipFill>
        <p:spPr>
          <a:xfrm>
            <a:off x="6196887" y="1947342"/>
            <a:ext cx="5762839" cy="3241597"/>
          </a:xfrm>
          <a:prstGeom prst="rect">
            <a:avLst/>
          </a:prstGeom>
        </p:spPr>
      </p:pic>
    </p:spTree>
    <p:extLst>
      <p:ext uri="{BB962C8B-B14F-4D97-AF65-F5344CB8AC3E}">
        <p14:creationId xmlns:p14="http://schemas.microsoft.com/office/powerpoint/2010/main" val="720355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noAutofit/>
          </a:bodyPr>
          <a:lstStyle/>
          <a:p>
            <a:r>
              <a:rPr lang="en-US" sz="3200" dirty="0">
                <a:solidFill>
                  <a:srgbClr val="FF0000"/>
                </a:solidFill>
                <a:latin typeface="TESLA" panose="00000400000000000000" pitchFamily="2" charset="0"/>
              </a:rPr>
              <a:t>MULTI-CHANNEL AND BI-DIRECTIONAL BATTERY MANAGEMENT SYSTEM </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22A010C-2321-4DB9-98DE-0A77137AC5C0}"/>
              </a:ext>
            </a:extLst>
          </p:cNvPr>
          <p:cNvPicPr>
            <a:picLocks noChangeAspect="1"/>
          </p:cNvPicPr>
          <p:nvPr/>
        </p:nvPicPr>
        <p:blipFill>
          <a:blip r:embed="rId4"/>
          <a:stretch>
            <a:fillRect/>
          </a:stretch>
        </p:blipFill>
        <p:spPr>
          <a:xfrm>
            <a:off x="838200" y="1947343"/>
            <a:ext cx="3475817" cy="4738400"/>
          </a:xfrm>
          <a:prstGeom prst="rect">
            <a:avLst/>
          </a:prstGeom>
        </p:spPr>
      </p:pic>
      <p:pic>
        <p:nvPicPr>
          <p:cNvPr id="6" name="Picture 5">
            <a:extLst>
              <a:ext uri="{FF2B5EF4-FFF2-40B4-BE49-F238E27FC236}">
                <a16:creationId xmlns:a16="http://schemas.microsoft.com/office/drawing/2014/main" id="{81570A5C-8048-45A5-86E8-3A62472A0921}"/>
              </a:ext>
            </a:extLst>
          </p:cNvPr>
          <p:cNvPicPr>
            <a:picLocks noChangeAspect="1"/>
          </p:cNvPicPr>
          <p:nvPr/>
        </p:nvPicPr>
        <p:blipFill>
          <a:blip r:embed="rId5"/>
          <a:stretch>
            <a:fillRect/>
          </a:stretch>
        </p:blipFill>
        <p:spPr>
          <a:xfrm>
            <a:off x="4683928" y="2043767"/>
            <a:ext cx="7236547" cy="4267707"/>
          </a:xfrm>
          <a:prstGeom prst="rect">
            <a:avLst/>
          </a:prstGeom>
        </p:spPr>
      </p:pic>
    </p:spTree>
    <p:extLst>
      <p:ext uri="{BB962C8B-B14F-4D97-AF65-F5344CB8AC3E}">
        <p14:creationId xmlns:p14="http://schemas.microsoft.com/office/powerpoint/2010/main" val="2402623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noAutofit/>
          </a:bodyPr>
          <a:lstStyle/>
          <a:p>
            <a:r>
              <a:rPr lang="en-US" dirty="0">
                <a:solidFill>
                  <a:srgbClr val="FF0000"/>
                </a:solidFill>
                <a:latin typeface="TESLA" panose="00000400000000000000" pitchFamily="2" charset="0"/>
              </a:rPr>
              <a:t>THERMAL MANAGEMENT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A3CEF6B-7B71-4EBE-B392-3D59F0B8D710}"/>
              </a:ext>
            </a:extLst>
          </p:cNvPr>
          <p:cNvPicPr>
            <a:picLocks noChangeAspect="1"/>
          </p:cNvPicPr>
          <p:nvPr/>
        </p:nvPicPr>
        <p:blipFill>
          <a:blip r:embed="rId4"/>
          <a:stretch>
            <a:fillRect/>
          </a:stretch>
        </p:blipFill>
        <p:spPr>
          <a:xfrm>
            <a:off x="838200" y="2043537"/>
            <a:ext cx="6409914" cy="4720815"/>
          </a:xfrm>
          <a:prstGeom prst="rect">
            <a:avLst/>
          </a:prstGeom>
        </p:spPr>
      </p:pic>
      <p:pic>
        <p:nvPicPr>
          <p:cNvPr id="9" name="Picture 8">
            <a:extLst>
              <a:ext uri="{FF2B5EF4-FFF2-40B4-BE49-F238E27FC236}">
                <a16:creationId xmlns:a16="http://schemas.microsoft.com/office/drawing/2014/main" id="{F2E9F273-0204-4C8A-A5FA-EE80DDEADC67}"/>
              </a:ext>
            </a:extLst>
          </p:cNvPr>
          <p:cNvPicPr>
            <a:picLocks noChangeAspect="1"/>
          </p:cNvPicPr>
          <p:nvPr/>
        </p:nvPicPr>
        <p:blipFill>
          <a:blip r:embed="rId5"/>
          <a:stretch>
            <a:fillRect/>
          </a:stretch>
        </p:blipFill>
        <p:spPr>
          <a:xfrm>
            <a:off x="7248114" y="2144418"/>
            <a:ext cx="4934872" cy="3441133"/>
          </a:xfrm>
          <a:prstGeom prst="rect">
            <a:avLst/>
          </a:prstGeom>
        </p:spPr>
      </p:pic>
    </p:spTree>
    <p:extLst>
      <p:ext uri="{BB962C8B-B14F-4D97-AF65-F5344CB8AC3E}">
        <p14:creationId xmlns:p14="http://schemas.microsoft.com/office/powerpoint/2010/main" val="577942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5342-8941-47C7-AF56-2890483A9C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DB1F35-D125-453A-BE9F-AD3684D57C6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C49D027-D4B6-4BF0-A2BF-E1D79FA94359}"/>
              </a:ext>
            </a:extLst>
          </p:cNvPr>
          <p:cNvPicPr>
            <a:picLocks noChangeAspect="1"/>
          </p:cNvPicPr>
          <p:nvPr/>
        </p:nvPicPr>
        <p:blipFill rotWithShape="1">
          <a:blip r:embed="rId3"/>
          <a:srcRect l="14458" t="15743" r="14247" b="12963"/>
          <a:stretch/>
        </p:blipFill>
        <p:spPr>
          <a:xfrm>
            <a:off x="0" y="0"/>
            <a:ext cx="12191999" cy="6858000"/>
          </a:xfrm>
          <a:prstGeom prst="rect">
            <a:avLst/>
          </a:prstGeom>
        </p:spPr>
      </p:pic>
    </p:spTree>
    <p:extLst>
      <p:ext uri="{BB962C8B-B14F-4D97-AF65-F5344CB8AC3E}">
        <p14:creationId xmlns:p14="http://schemas.microsoft.com/office/powerpoint/2010/main" val="3907901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THERMAL MANAGEMENT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tesla model 3 power scheme">
            <a:extLst>
              <a:ext uri="{FF2B5EF4-FFF2-40B4-BE49-F238E27FC236}">
                <a16:creationId xmlns:a16="http://schemas.microsoft.com/office/drawing/2014/main" id="{A2AD46E9-1F6F-4B4F-BDB0-613F98F54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270" y="1825625"/>
            <a:ext cx="8887460" cy="50102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asil gambar untuk logo itb">
            <a:extLst>
              <a:ext uri="{FF2B5EF4-FFF2-40B4-BE49-F238E27FC236}">
                <a16:creationId xmlns:a16="http://schemas.microsoft.com/office/drawing/2014/main" id="{D20E9321-C041-4CFC-85C3-A1C29A5DE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212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THERMAL MANAGEMENT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D20E9321-C041-4CFC-85C3-A1C29A5DE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75E67F0-1CDF-4D33-8FCF-3D0E3CD78B20}"/>
              </a:ext>
            </a:extLst>
          </p:cNvPr>
          <p:cNvPicPr>
            <a:picLocks noChangeAspect="1"/>
          </p:cNvPicPr>
          <p:nvPr/>
        </p:nvPicPr>
        <p:blipFill>
          <a:blip r:embed="rId4"/>
          <a:stretch>
            <a:fillRect/>
          </a:stretch>
        </p:blipFill>
        <p:spPr>
          <a:xfrm>
            <a:off x="2043629" y="1972131"/>
            <a:ext cx="8104742" cy="4558917"/>
          </a:xfrm>
          <a:prstGeom prst="rect">
            <a:avLst/>
          </a:prstGeom>
        </p:spPr>
      </p:pic>
    </p:spTree>
    <p:extLst>
      <p:ext uri="{BB962C8B-B14F-4D97-AF65-F5344CB8AC3E}">
        <p14:creationId xmlns:p14="http://schemas.microsoft.com/office/powerpoint/2010/main" val="1935167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D452A72-D888-4717-AC55-FB4E170E158D}"/>
              </a:ext>
            </a:extLst>
          </p:cNvPr>
          <p:cNvPicPr>
            <a:picLocks noChangeAspect="1"/>
          </p:cNvPicPr>
          <p:nvPr/>
        </p:nvPicPr>
        <p:blipFill rotWithShape="1">
          <a:blip r:embed="rId4"/>
          <a:srcRect t="8886"/>
          <a:stretch/>
        </p:blipFill>
        <p:spPr>
          <a:xfrm>
            <a:off x="367714" y="1932538"/>
            <a:ext cx="11649075" cy="4495510"/>
          </a:xfrm>
          <a:prstGeom prst="rect">
            <a:avLst/>
          </a:prstGeom>
        </p:spPr>
      </p:pic>
      <p:pic>
        <p:nvPicPr>
          <p:cNvPr id="6" name="Picture 5">
            <a:extLst>
              <a:ext uri="{FF2B5EF4-FFF2-40B4-BE49-F238E27FC236}">
                <a16:creationId xmlns:a16="http://schemas.microsoft.com/office/drawing/2014/main" id="{57F545CE-66A9-43DD-B300-3C3F5B81830A}"/>
              </a:ext>
            </a:extLst>
          </p:cNvPr>
          <p:cNvPicPr>
            <a:picLocks noChangeAspect="1"/>
          </p:cNvPicPr>
          <p:nvPr/>
        </p:nvPicPr>
        <p:blipFill>
          <a:blip r:embed="rId5"/>
          <a:stretch>
            <a:fillRect/>
          </a:stretch>
        </p:blipFill>
        <p:spPr>
          <a:xfrm>
            <a:off x="528637" y="5724594"/>
            <a:ext cx="11134725" cy="876300"/>
          </a:xfrm>
          <a:prstGeom prst="rect">
            <a:avLst/>
          </a:prstGeom>
        </p:spPr>
      </p:pic>
      <p:sp>
        <p:nvSpPr>
          <p:cNvPr id="12" name="Oval 11">
            <a:extLst>
              <a:ext uri="{FF2B5EF4-FFF2-40B4-BE49-F238E27FC236}">
                <a16:creationId xmlns:a16="http://schemas.microsoft.com/office/drawing/2014/main" id="{97AC72BB-8E6A-40C2-A461-DFCED80985F1}"/>
              </a:ext>
            </a:extLst>
          </p:cNvPr>
          <p:cNvSpPr/>
          <p:nvPr/>
        </p:nvSpPr>
        <p:spPr>
          <a:xfrm>
            <a:off x="320167" y="2454442"/>
            <a:ext cx="5586664" cy="5414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489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6926436-0D9E-437A-A713-732B2A444603}"/>
              </a:ext>
            </a:extLst>
          </p:cNvPr>
          <p:cNvPicPr>
            <a:picLocks noChangeAspect="1"/>
          </p:cNvPicPr>
          <p:nvPr/>
        </p:nvPicPr>
        <p:blipFill>
          <a:blip r:embed="rId4"/>
          <a:stretch>
            <a:fillRect/>
          </a:stretch>
        </p:blipFill>
        <p:spPr>
          <a:xfrm>
            <a:off x="190500" y="1947343"/>
            <a:ext cx="11811000" cy="4638675"/>
          </a:xfrm>
          <a:prstGeom prst="rect">
            <a:avLst/>
          </a:prstGeom>
        </p:spPr>
      </p:pic>
      <p:sp>
        <p:nvSpPr>
          <p:cNvPr id="4" name="Oval 3">
            <a:extLst>
              <a:ext uri="{FF2B5EF4-FFF2-40B4-BE49-F238E27FC236}">
                <a16:creationId xmlns:a16="http://schemas.microsoft.com/office/drawing/2014/main" id="{93CA0705-4415-4231-BC4E-6A9FC6639AEC}"/>
              </a:ext>
            </a:extLst>
          </p:cNvPr>
          <p:cNvSpPr/>
          <p:nvPr/>
        </p:nvSpPr>
        <p:spPr>
          <a:xfrm>
            <a:off x="6096000" y="3344779"/>
            <a:ext cx="5586664" cy="5414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688C4DE-A6FF-4A19-81BF-EC3111F511D9}"/>
              </a:ext>
            </a:extLst>
          </p:cNvPr>
          <p:cNvSpPr/>
          <p:nvPr/>
        </p:nvSpPr>
        <p:spPr>
          <a:xfrm>
            <a:off x="190500" y="2887579"/>
            <a:ext cx="5586664" cy="54142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92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865E30C-FFC2-44EE-B9F9-0163ABBFDE17}"/>
              </a:ext>
            </a:extLst>
          </p:cNvPr>
          <p:cNvPicPr>
            <a:picLocks noChangeAspect="1"/>
          </p:cNvPicPr>
          <p:nvPr/>
        </p:nvPicPr>
        <p:blipFill>
          <a:blip r:embed="rId4"/>
          <a:stretch>
            <a:fillRect/>
          </a:stretch>
        </p:blipFill>
        <p:spPr>
          <a:xfrm>
            <a:off x="263835" y="1811927"/>
            <a:ext cx="5604204" cy="4937887"/>
          </a:xfrm>
          <a:prstGeom prst="rect">
            <a:avLst/>
          </a:prstGeom>
        </p:spPr>
      </p:pic>
      <p:pic>
        <p:nvPicPr>
          <p:cNvPr id="4" name="Picture 3">
            <a:extLst>
              <a:ext uri="{FF2B5EF4-FFF2-40B4-BE49-F238E27FC236}">
                <a16:creationId xmlns:a16="http://schemas.microsoft.com/office/drawing/2014/main" id="{F9909B5A-E714-46E4-A9AC-267144500D8C}"/>
              </a:ext>
            </a:extLst>
          </p:cNvPr>
          <p:cNvPicPr>
            <a:picLocks noChangeAspect="1"/>
          </p:cNvPicPr>
          <p:nvPr/>
        </p:nvPicPr>
        <p:blipFill>
          <a:blip r:embed="rId5"/>
          <a:stretch>
            <a:fillRect/>
          </a:stretch>
        </p:blipFill>
        <p:spPr>
          <a:xfrm>
            <a:off x="5868039" y="1811927"/>
            <a:ext cx="6205427" cy="4754210"/>
          </a:xfrm>
          <a:prstGeom prst="rect">
            <a:avLst/>
          </a:prstGeom>
        </p:spPr>
      </p:pic>
    </p:spTree>
    <p:extLst>
      <p:ext uri="{BB962C8B-B14F-4D97-AF65-F5344CB8AC3E}">
        <p14:creationId xmlns:p14="http://schemas.microsoft.com/office/powerpoint/2010/main" val="1291516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FD5D636-4B1E-4D83-9EFA-A0336E36AE91}"/>
              </a:ext>
            </a:extLst>
          </p:cNvPr>
          <p:cNvPicPr>
            <a:picLocks noChangeAspect="1"/>
          </p:cNvPicPr>
          <p:nvPr/>
        </p:nvPicPr>
        <p:blipFill>
          <a:blip r:embed="rId4"/>
          <a:stretch>
            <a:fillRect/>
          </a:stretch>
        </p:blipFill>
        <p:spPr>
          <a:xfrm>
            <a:off x="3239697" y="1811242"/>
            <a:ext cx="5712605" cy="5046757"/>
          </a:xfrm>
          <a:prstGeom prst="rect">
            <a:avLst/>
          </a:prstGeom>
        </p:spPr>
      </p:pic>
    </p:spTree>
    <p:extLst>
      <p:ext uri="{BB962C8B-B14F-4D97-AF65-F5344CB8AC3E}">
        <p14:creationId xmlns:p14="http://schemas.microsoft.com/office/powerpoint/2010/main" val="1650566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ENERGY STORAGE SYSTEM</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0" name="Picture 2" descr="Hasil gambar untuk logo itb">
            <a:extLst>
              <a:ext uri="{FF2B5EF4-FFF2-40B4-BE49-F238E27FC236}">
                <a16:creationId xmlns:a16="http://schemas.microsoft.com/office/drawing/2014/main" id="{0C224145-444B-4856-8684-977D2542F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F40B850-8BAA-4F2E-AED1-A8D94AC75C7F}"/>
              </a:ext>
            </a:extLst>
          </p:cNvPr>
          <p:cNvPicPr>
            <a:picLocks noChangeAspect="1"/>
          </p:cNvPicPr>
          <p:nvPr/>
        </p:nvPicPr>
        <p:blipFill>
          <a:blip r:embed="rId4"/>
          <a:stretch>
            <a:fillRect/>
          </a:stretch>
        </p:blipFill>
        <p:spPr>
          <a:xfrm>
            <a:off x="1614487" y="1947343"/>
            <a:ext cx="8963025" cy="4114800"/>
          </a:xfrm>
          <a:prstGeom prst="rect">
            <a:avLst/>
          </a:prstGeom>
        </p:spPr>
      </p:pic>
    </p:spTree>
    <p:extLst>
      <p:ext uri="{BB962C8B-B14F-4D97-AF65-F5344CB8AC3E}">
        <p14:creationId xmlns:p14="http://schemas.microsoft.com/office/powerpoint/2010/main" val="3319733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CONTROLLER AND ELECTRICAL SAFETY</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13316" name="Picture 4" descr="Hasil gambar untuk tesla model 3 battery">
            <a:extLst>
              <a:ext uri="{FF2B5EF4-FFF2-40B4-BE49-F238E27FC236}">
                <a16:creationId xmlns:a16="http://schemas.microsoft.com/office/drawing/2014/main" id="{E97E3FA4-5487-484E-9F4B-2CD31FD4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07963"/>
            <a:ext cx="8296072" cy="41480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asil gambar untuk logo itb">
            <a:extLst>
              <a:ext uri="{FF2B5EF4-FFF2-40B4-BE49-F238E27FC236}">
                <a16:creationId xmlns:a16="http://schemas.microsoft.com/office/drawing/2014/main" id="{2C144DD3-E6F7-4F84-A577-EADE6A360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061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CONTROLLER AND ELECTRICAL SAFETY</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sp>
        <p:nvSpPr>
          <p:cNvPr id="2" name="Content Placeholder 1">
            <a:extLst>
              <a:ext uri="{FF2B5EF4-FFF2-40B4-BE49-F238E27FC236}">
                <a16:creationId xmlns:a16="http://schemas.microsoft.com/office/drawing/2014/main" id="{4EC8070E-160A-4277-B0E3-1628369A15F1}"/>
              </a:ext>
            </a:extLst>
          </p:cNvPr>
          <p:cNvSpPr>
            <a:spLocks noGrp="1"/>
          </p:cNvSpPr>
          <p:nvPr>
            <p:ph idx="1"/>
          </p:nvPr>
        </p:nvSpPr>
        <p:spPr/>
        <p:txBody>
          <a:bodyPr>
            <a:normAutofit fontScale="40000" lnSpcReduction="20000"/>
          </a:bodyPr>
          <a:lstStyle/>
          <a:p>
            <a:pPr marL="0" indent="0">
              <a:buNone/>
            </a:pPr>
            <a:r>
              <a:rPr lang="en-US" b="1" dirty="0"/>
              <a:t>1.</a:t>
            </a:r>
            <a:r>
              <a:rPr lang="en-US" dirty="0"/>
              <a:t> Charge port connector</a:t>
            </a:r>
            <a:r>
              <a:rPr lang="en-US" b="1" dirty="0"/>
              <a:t> </a:t>
            </a:r>
          </a:p>
          <a:p>
            <a:pPr marL="0" indent="0">
              <a:buNone/>
            </a:pPr>
            <a:r>
              <a:rPr lang="en-US" b="1" dirty="0"/>
              <a:t>2.</a:t>
            </a:r>
            <a:r>
              <a:rPr lang="en-US" dirty="0"/>
              <a:t> Fast charge contactor assembly </a:t>
            </a:r>
          </a:p>
          <a:p>
            <a:pPr marL="0" indent="0">
              <a:buNone/>
            </a:pPr>
            <a:r>
              <a:rPr lang="en-US" b="1" dirty="0"/>
              <a:t>3.</a:t>
            </a:r>
            <a:r>
              <a:rPr lang="en-US" dirty="0"/>
              <a:t> Coolant line to PCS </a:t>
            </a:r>
          </a:p>
          <a:p>
            <a:pPr marL="0" indent="0">
              <a:buNone/>
            </a:pPr>
            <a:r>
              <a:rPr lang="en-US" b="1" dirty="0"/>
              <a:t>4.</a:t>
            </a:r>
            <a:r>
              <a:rPr lang="en-US" dirty="0"/>
              <a:t> PCS – Power Conversion System </a:t>
            </a:r>
          </a:p>
          <a:p>
            <a:pPr marL="0" indent="0">
              <a:buNone/>
            </a:pPr>
            <a:r>
              <a:rPr lang="en-US" b="1" dirty="0"/>
              <a:t>5.</a:t>
            </a:r>
            <a:r>
              <a:rPr lang="en-US" dirty="0"/>
              <a:t> HVC – High Voltage Controller </a:t>
            </a:r>
          </a:p>
          <a:p>
            <a:pPr marL="0" indent="0">
              <a:buNone/>
            </a:pPr>
            <a:r>
              <a:rPr lang="en-US" b="1" dirty="0"/>
              <a:t>6.</a:t>
            </a:r>
            <a:r>
              <a:rPr lang="en-US" dirty="0"/>
              <a:t> Low voltage connector to HVC from the vehicle </a:t>
            </a:r>
          </a:p>
          <a:p>
            <a:pPr marL="0" indent="0">
              <a:buNone/>
            </a:pPr>
            <a:r>
              <a:rPr lang="en-US" b="1" dirty="0"/>
              <a:t>7.</a:t>
            </a:r>
            <a:r>
              <a:rPr lang="en-US" dirty="0"/>
              <a:t> 12V output from PCS </a:t>
            </a:r>
          </a:p>
          <a:p>
            <a:pPr marL="0" indent="0">
              <a:buNone/>
            </a:pPr>
            <a:r>
              <a:rPr lang="en-US" b="1" dirty="0"/>
              <a:t>8.</a:t>
            </a:r>
            <a:r>
              <a:rPr lang="en-US" dirty="0"/>
              <a:t> Positive HV power switch </a:t>
            </a:r>
          </a:p>
          <a:p>
            <a:pPr marL="0" indent="0">
              <a:buNone/>
            </a:pPr>
            <a:r>
              <a:rPr lang="en-US" b="1" dirty="0"/>
              <a:t>9.</a:t>
            </a:r>
            <a:r>
              <a:rPr lang="en-US" dirty="0"/>
              <a:t> Coolant line to PCS </a:t>
            </a:r>
          </a:p>
          <a:p>
            <a:pPr marL="0" indent="0">
              <a:buNone/>
            </a:pPr>
            <a:r>
              <a:rPr lang="en-US" b="1" dirty="0"/>
              <a:t>10.</a:t>
            </a:r>
            <a:r>
              <a:rPr lang="en-US" dirty="0"/>
              <a:t> HV connector to cabin heater and compressor </a:t>
            </a:r>
          </a:p>
          <a:p>
            <a:pPr marL="0" indent="0">
              <a:buNone/>
            </a:pPr>
            <a:r>
              <a:rPr lang="en-US" b="1" dirty="0"/>
              <a:t>11</a:t>
            </a:r>
            <a:r>
              <a:rPr lang="en-US" dirty="0"/>
              <a:t>. Cabin heater, compressor and PCS DC output fuse </a:t>
            </a:r>
          </a:p>
          <a:p>
            <a:pPr marL="0" indent="0">
              <a:buNone/>
            </a:pPr>
            <a:r>
              <a:rPr lang="en-US" b="1" dirty="0"/>
              <a:t>12.</a:t>
            </a:r>
            <a:r>
              <a:rPr lang="en-US" dirty="0"/>
              <a:t> HV connector to rear drive unit </a:t>
            </a:r>
          </a:p>
          <a:p>
            <a:pPr marL="0" indent="0">
              <a:buNone/>
            </a:pPr>
            <a:r>
              <a:rPr lang="en-US" b="1" dirty="0"/>
              <a:t>13.</a:t>
            </a:r>
            <a:r>
              <a:rPr lang="en-US" dirty="0"/>
              <a:t> HV pyro fuse </a:t>
            </a:r>
          </a:p>
          <a:p>
            <a:pPr marL="0" indent="0">
              <a:buNone/>
            </a:pPr>
            <a:r>
              <a:rPr lang="en-US" b="1" dirty="0"/>
              <a:t>14. </a:t>
            </a:r>
            <a:r>
              <a:rPr lang="en-US" dirty="0"/>
              <a:t>Fuse</a:t>
            </a:r>
            <a:r>
              <a:rPr lang="en-US" b="1" dirty="0"/>
              <a:t> </a:t>
            </a:r>
          </a:p>
          <a:p>
            <a:pPr marL="0" indent="0">
              <a:buNone/>
            </a:pPr>
            <a:r>
              <a:rPr lang="en-US" b="1" dirty="0"/>
              <a:t>15.</a:t>
            </a:r>
            <a:r>
              <a:rPr lang="en-US" dirty="0"/>
              <a:t> HV connector to front drive unit </a:t>
            </a:r>
          </a:p>
          <a:p>
            <a:pPr marL="0" indent="0">
              <a:buNone/>
            </a:pPr>
            <a:r>
              <a:rPr lang="en-US" b="1" dirty="0"/>
              <a:t>16.</a:t>
            </a:r>
            <a:r>
              <a:rPr lang="en-US" dirty="0"/>
              <a:t> Negative HV power switch </a:t>
            </a:r>
          </a:p>
          <a:p>
            <a:pPr marL="0" indent="0">
              <a:buNone/>
            </a:pPr>
            <a:r>
              <a:rPr lang="en-US" b="1" dirty="0"/>
              <a:t>17.</a:t>
            </a:r>
            <a:r>
              <a:rPr lang="en-US" dirty="0"/>
              <a:t> Connector for 3 phase AC charging</a:t>
            </a:r>
          </a:p>
          <a:p>
            <a:endParaRPr lang="en-US" dirty="0"/>
          </a:p>
        </p:txBody>
      </p:sp>
      <p:pic>
        <p:nvPicPr>
          <p:cNvPr id="9" name="Picture 2" descr="Hasil gambar untuk tesla model 3 electrical architecture">
            <a:extLst>
              <a:ext uri="{FF2B5EF4-FFF2-40B4-BE49-F238E27FC236}">
                <a16:creationId xmlns:a16="http://schemas.microsoft.com/office/drawing/2014/main" id="{BDEF4EE0-0DFF-4305-B3E2-54C80221F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717" y="1811927"/>
            <a:ext cx="7485283" cy="3032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asil gambar untuk logo itb">
            <a:extLst>
              <a:ext uri="{FF2B5EF4-FFF2-40B4-BE49-F238E27FC236}">
                <a16:creationId xmlns:a16="http://schemas.microsoft.com/office/drawing/2014/main" id="{4CF92EB2-1F48-4475-A535-E767A7FA7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381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CONTROLLER AND ELECTRICAL SAFETY</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sp>
        <p:nvSpPr>
          <p:cNvPr id="2" name="Content Placeholder 1">
            <a:extLst>
              <a:ext uri="{FF2B5EF4-FFF2-40B4-BE49-F238E27FC236}">
                <a16:creationId xmlns:a16="http://schemas.microsoft.com/office/drawing/2014/main" id="{4EC8070E-160A-4277-B0E3-1628369A15F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3B626C2F-7A45-4A73-B3DB-82D7EF83B8E7}"/>
              </a:ext>
            </a:extLst>
          </p:cNvPr>
          <p:cNvPicPr>
            <a:picLocks noChangeAspect="1"/>
          </p:cNvPicPr>
          <p:nvPr/>
        </p:nvPicPr>
        <p:blipFill>
          <a:blip r:embed="rId2"/>
          <a:stretch>
            <a:fillRect/>
          </a:stretch>
        </p:blipFill>
        <p:spPr>
          <a:xfrm>
            <a:off x="681037" y="1878568"/>
            <a:ext cx="10829925" cy="4610100"/>
          </a:xfrm>
          <a:prstGeom prst="rect">
            <a:avLst/>
          </a:prstGeom>
        </p:spPr>
      </p:pic>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716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5375-9505-46D5-BA1B-8E7E6E9206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5812BB-CE14-4632-8A72-E6818D23AD4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07A013-1136-4681-BB52-2B90BC977E35}"/>
              </a:ext>
            </a:extLst>
          </p:cNvPr>
          <p:cNvPicPr>
            <a:picLocks noChangeAspect="1"/>
          </p:cNvPicPr>
          <p:nvPr/>
        </p:nvPicPr>
        <p:blipFill>
          <a:blip r:embed="rId3"/>
          <a:stretch>
            <a:fillRect/>
          </a:stretch>
        </p:blipFill>
        <p:spPr>
          <a:xfrm>
            <a:off x="0" y="0"/>
            <a:ext cx="12411676" cy="6981568"/>
          </a:xfrm>
          <a:prstGeom prst="rect">
            <a:avLst/>
          </a:prstGeom>
        </p:spPr>
      </p:pic>
    </p:spTree>
    <p:extLst>
      <p:ext uri="{BB962C8B-B14F-4D97-AF65-F5344CB8AC3E}">
        <p14:creationId xmlns:p14="http://schemas.microsoft.com/office/powerpoint/2010/main" val="11818017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4" name="Picture 3">
            <a:extLst>
              <a:ext uri="{FF2B5EF4-FFF2-40B4-BE49-F238E27FC236}">
                <a16:creationId xmlns:a16="http://schemas.microsoft.com/office/drawing/2014/main" id="{43BA1A46-735C-496E-A5F7-4644326F860F}"/>
              </a:ext>
            </a:extLst>
          </p:cNvPr>
          <p:cNvPicPr>
            <a:picLocks noChangeAspect="1"/>
          </p:cNvPicPr>
          <p:nvPr/>
        </p:nvPicPr>
        <p:blipFill>
          <a:blip r:embed="rId2"/>
          <a:stretch>
            <a:fillRect/>
          </a:stretch>
        </p:blipFill>
        <p:spPr>
          <a:xfrm>
            <a:off x="2092459" y="0"/>
            <a:ext cx="8007081" cy="6858000"/>
          </a:xfrm>
          <a:prstGeom prst="rect">
            <a:avLst/>
          </a:prstGeom>
        </p:spPr>
      </p:pic>
    </p:spTree>
    <p:extLst>
      <p:ext uri="{BB962C8B-B14F-4D97-AF65-F5344CB8AC3E}">
        <p14:creationId xmlns:p14="http://schemas.microsoft.com/office/powerpoint/2010/main" val="1666177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38D119-E423-4A1A-8B2E-44C4F5E18CFE}"/>
              </a:ext>
            </a:extLst>
          </p:cNvPr>
          <p:cNvSpPr>
            <a:spLocks noGrp="1"/>
          </p:cNvSpPr>
          <p:nvPr>
            <p:ph type="title"/>
          </p:nvPr>
        </p:nvSpPr>
        <p:spPr/>
        <p:txBody>
          <a:bodyPr/>
          <a:lstStyle/>
          <a:p>
            <a:r>
              <a:rPr lang="en-US" dirty="0">
                <a:solidFill>
                  <a:srgbClr val="FF0000"/>
                </a:solidFill>
                <a:latin typeface="TESLA" panose="00000400000000000000" pitchFamily="2" charset="0"/>
              </a:rPr>
              <a:t>TESLA APP</a:t>
            </a:r>
          </a:p>
        </p:txBody>
      </p:sp>
      <p:sp>
        <p:nvSpPr>
          <p:cNvPr id="3" name="TextBox 2">
            <a:extLst>
              <a:ext uri="{FF2B5EF4-FFF2-40B4-BE49-F238E27FC236}">
                <a16:creationId xmlns:a16="http://schemas.microsoft.com/office/drawing/2014/main" id="{45B743CA-7071-4777-A6DA-DCC080B5C070}"/>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5" name="Picture 2" descr="Hasil gambar untuk logo itb">
            <a:extLst>
              <a:ext uri="{FF2B5EF4-FFF2-40B4-BE49-F238E27FC236}">
                <a16:creationId xmlns:a16="http://schemas.microsoft.com/office/drawing/2014/main" id="{AD202857-4DBA-4B47-BA78-C813A5869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4" y="113484"/>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656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TESLA APP</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2">
            <a:extLst>
              <a:ext uri="{FF2B5EF4-FFF2-40B4-BE49-F238E27FC236}">
                <a16:creationId xmlns:a16="http://schemas.microsoft.com/office/drawing/2014/main" id="{28F2C055-5700-4CD8-8B3C-E7CE449CC848}"/>
              </a:ext>
            </a:extLst>
          </p:cNvPr>
          <p:cNvPicPr>
            <a:picLocks noGrp="1" noChangeAspect="1"/>
          </p:cNvPicPr>
          <p:nvPr>
            <p:ph idx="1"/>
          </p:nvPr>
        </p:nvPicPr>
        <p:blipFill rotWithShape="1">
          <a:blip r:embed="rId3"/>
          <a:srcRect l="32338" r="33278"/>
          <a:stretch/>
        </p:blipFill>
        <p:spPr>
          <a:xfrm>
            <a:off x="786162" y="1944319"/>
            <a:ext cx="2659808" cy="4351338"/>
          </a:xfrm>
          <a:prstGeom prst="rect">
            <a:avLst/>
          </a:prstGeom>
        </p:spPr>
      </p:pic>
      <p:pic>
        <p:nvPicPr>
          <p:cNvPr id="4" name="Picture 3">
            <a:extLst>
              <a:ext uri="{FF2B5EF4-FFF2-40B4-BE49-F238E27FC236}">
                <a16:creationId xmlns:a16="http://schemas.microsoft.com/office/drawing/2014/main" id="{FFB96A01-9A10-4657-965A-C4AF29168C21}"/>
              </a:ext>
            </a:extLst>
          </p:cNvPr>
          <p:cNvPicPr>
            <a:picLocks noChangeAspect="1"/>
          </p:cNvPicPr>
          <p:nvPr/>
        </p:nvPicPr>
        <p:blipFill rotWithShape="1">
          <a:blip r:embed="rId4"/>
          <a:srcRect l="32173" r="33443"/>
          <a:stretch/>
        </p:blipFill>
        <p:spPr>
          <a:xfrm>
            <a:off x="3557483" y="1944318"/>
            <a:ext cx="2659808" cy="4351339"/>
          </a:xfrm>
          <a:prstGeom prst="rect">
            <a:avLst/>
          </a:prstGeom>
        </p:spPr>
      </p:pic>
      <p:pic>
        <p:nvPicPr>
          <p:cNvPr id="6" name="Picture 5">
            <a:extLst>
              <a:ext uri="{FF2B5EF4-FFF2-40B4-BE49-F238E27FC236}">
                <a16:creationId xmlns:a16="http://schemas.microsoft.com/office/drawing/2014/main" id="{1509091E-BBCB-4CF4-863D-1809F40635A3}"/>
              </a:ext>
            </a:extLst>
          </p:cNvPr>
          <p:cNvPicPr>
            <a:picLocks noChangeAspect="1"/>
          </p:cNvPicPr>
          <p:nvPr/>
        </p:nvPicPr>
        <p:blipFill rotWithShape="1">
          <a:blip r:embed="rId5"/>
          <a:srcRect l="31555" r="31494"/>
          <a:stretch/>
        </p:blipFill>
        <p:spPr>
          <a:xfrm>
            <a:off x="6328804" y="1944319"/>
            <a:ext cx="2858440" cy="4351338"/>
          </a:xfrm>
          <a:prstGeom prst="rect">
            <a:avLst/>
          </a:prstGeom>
        </p:spPr>
      </p:pic>
      <p:pic>
        <p:nvPicPr>
          <p:cNvPr id="10" name="Picture 9">
            <a:extLst>
              <a:ext uri="{FF2B5EF4-FFF2-40B4-BE49-F238E27FC236}">
                <a16:creationId xmlns:a16="http://schemas.microsoft.com/office/drawing/2014/main" id="{FE353967-4DBC-4620-A7DF-907018357A67}"/>
              </a:ext>
            </a:extLst>
          </p:cNvPr>
          <p:cNvPicPr>
            <a:picLocks noChangeAspect="1"/>
          </p:cNvPicPr>
          <p:nvPr/>
        </p:nvPicPr>
        <p:blipFill rotWithShape="1">
          <a:blip r:embed="rId6"/>
          <a:srcRect l="33293" r="33414"/>
          <a:stretch/>
        </p:blipFill>
        <p:spPr>
          <a:xfrm>
            <a:off x="9298757" y="1944318"/>
            <a:ext cx="2575427" cy="4351338"/>
          </a:xfrm>
          <a:prstGeom prst="rect">
            <a:avLst/>
          </a:prstGeom>
        </p:spPr>
      </p:pic>
    </p:spTree>
    <p:extLst>
      <p:ext uri="{BB962C8B-B14F-4D97-AF65-F5344CB8AC3E}">
        <p14:creationId xmlns:p14="http://schemas.microsoft.com/office/powerpoint/2010/main" val="446819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TESLA APP</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asil gambar untuk tesla app">
            <a:extLst>
              <a:ext uri="{FF2B5EF4-FFF2-40B4-BE49-F238E27FC236}">
                <a16:creationId xmlns:a16="http://schemas.microsoft.com/office/drawing/2014/main" id="{BFDE994B-3C53-4A52-9E09-60BBB38B5C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50073" y="1944319"/>
            <a:ext cx="2043189"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sil gambar untuk tesla app">
            <a:extLst>
              <a:ext uri="{FF2B5EF4-FFF2-40B4-BE49-F238E27FC236}">
                <a16:creationId xmlns:a16="http://schemas.microsoft.com/office/drawing/2014/main" id="{69D800AA-1969-40BB-B1EE-5A1D17B44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4774" y="1944319"/>
            <a:ext cx="7363947" cy="433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67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TESLA APP</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2">
            <a:extLst>
              <a:ext uri="{FF2B5EF4-FFF2-40B4-BE49-F238E27FC236}">
                <a16:creationId xmlns:a16="http://schemas.microsoft.com/office/drawing/2014/main" id="{1885FED4-6F38-4D54-81CD-689C378949CA}"/>
              </a:ext>
            </a:extLst>
          </p:cNvPr>
          <p:cNvPicPr>
            <a:picLocks noGrp="1" noChangeAspect="1"/>
          </p:cNvPicPr>
          <p:nvPr>
            <p:ph idx="1"/>
          </p:nvPr>
        </p:nvPicPr>
        <p:blipFill rotWithShape="1">
          <a:blip r:embed="rId3"/>
          <a:srcRect l="33615" r="33374"/>
          <a:stretch/>
        </p:blipFill>
        <p:spPr>
          <a:xfrm>
            <a:off x="838200" y="2007963"/>
            <a:ext cx="2553629" cy="4351338"/>
          </a:xfrm>
          <a:prstGeom prst="rect">
            <a:avLst/>
          </a:prstGeom>
        </p:spPr>
      </p:pic>
      <p:pic>
        <p:nvPicPr>
          <p:cNvPr id="4" name="Picture 3">
            <a:extLst>
              <a:ext uri="{FF2B5EF4-FFF2-40B4-BE49-F238E27FC236}">
                <a16:creationId xmlns:a16="http://schemas.microsoft.com/office/drawing/2014/main" id="{C73BBA07-E2EB-454E-83E5-9A4719CC5DBD}"/>
              </a:ext>
            </a:extLst>
          </p:cNvPr>
          <p:cNvPicPr>
            <a:picLocks noChangeAspect="1"/>
          </p:cNvPicPr>
          <p:nvPr/>
        </p:nvPicPr>
        <p:blipFill rotWithShape="1">
          <a:blip r:embed="rId4"/>
          <a:srcRect l="33202" r="33780"/>
          <a:stretch/>
        </p:blipFill>
        <p:spPr>
          <a:xfrm>
            <a:off x="3479180" y="1990516"/>
            <a:ext cx="2553628" cy="4350364"/>
          </a:xfrm>
          <a:prstGeom prst="rect">
            <a:avLst/>
          </a:prstGeom>
        </p:spPr>
      </p:pic>
      <p:pic>
        <p:nvPicPr>
          <p:cNvPr id="6" name="Picture 5">
            <a:extLst>
              <a:ext uri="{FF2B5EF4-FFF2-40B4-BE49-F238E27FC236}">
                <a16:creationId xmlns:a16="http://schemas.microsoft.com/office/drawing/2014/main" id="{0DC3F7EB-40F8-466F-AEEE-3633A05CEFBD}"/>
              </a:ext>
            </a:extLst>
          </p:cNvPr>
          <p:cNvPicPr>
            <a:picLocks noChangeAspect="1"/>
          </p:cNvPicPr>
          <p:nvPr/>
        </p:nvPicPr>
        <p:blipFill rotWithShape="1">
          <a:blip r:embed="rId5"/>
          <a:srcRect l="33110" r="33323"/>
          <a:stretch/>
        </p:blipFill>
        <p:spPr>
          <a:xfrm>
            <a:off x="6159194" y="2007963"/>
            <a:ext cx="2596653" cy="4351339"/>
          </a:xfrm>
          <a:prstGeom prst="rect">
            <a:avLst/>
          </a:prstGeom>
        </p:spPr>
      </p:pic>
      <p:pic>
        <p:nvPicPr>
          <p:cNvPr id="10" name="Picture 9">
            <a:extLst>
              <a:ext uri="{FF2B5EF4-FFF2-40B4-BE49-F238E27FC236}">
                <a16:creationId xmlns:a16="http://schemas.microsoft.com/office/drawing/2014/main" id="{4D8AE172-3674-4C2A-B7F6-BF2D091FA770}"/>
              </a:ext>
            </a:extLst>
          </p:cNvPr>
          <p:cNvPicPr>
            <a:picLocks noChangeAspect="1"/>
          </p:cNvPicPr>
          <p:nvPr/>
        </p:nvPicPr>
        <p:blipFill rotWithShape="1">
          <a:blip r:embed="rId6"/>
          <a:srcRect l="33659" r="33323"/>
          <a:stretch/>
        </p:blipFill>
        <p:spPr>
          <a:xfrm>
            <a:off x="8882233" y="2007963"/>
            <a:ext cx="2554200" cy="4351339"/>
          </a:xfrm>
          <a:prstGeom prst="rect">
            <a:avLst/>
          </a:prstGeom>
        </p:spPr>
      </p:pic>
    </p:spTree>
    <p:extLst>
      <p:ext uri="{BB962C8B-B14F-4D97-AF65-F5344CB8AC3E}">
        <p14:creationId xmlns:p14="http://schemas.microsoft.com/office/powerpoint/2010/main" val="14832455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UTILITIES</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6" name="Content Placeholder 5">
            <a:extLst>
              <a:ext uri="{FF2B5EF4-FFF2-40B4-BE49-F238E27FC236}">
                <a16:creationId xmlns:a16="http://schemas.microsoft.com/office/drawing/2014/main" id="{82968702-4775-486B-BC7B-B74164EFD0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9887" y="1947343"/>
            <a:ext cx="8412225" cy="4847545"/>
          </a:xfrm>
        </p:spPr>
      </p:pic>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987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38D119-E423-4A1A-8B2E-44C4F5E18CFE}"/>
              </a:ext>
            </a:extLst>
          </p:cNvPr>
          <p:cNvSpPr>
            <a:spLocks noGrp="1"/>
          </p:cNvSpPr>
          <p:nvPr>
            <p:ph type="title"/>
          </p:nvPr>
        </p:nvSpPr>
        <p:spPr/>
        <p:txBody>
          <a:bodyPr>
            <a:normAutofit fontScale="90000"/>
          </a:bodyPr>
          <a:lstStyle/>
          <a:p>
            <a:r>
              <a:rPr lang="en-US" dirty="0">
                <a:solidFill>
                  <a:srgbClr val="FF0000"/>
                </a:solidFill>
                <a:latin typeface="TESLA" panose="00000400000000000000" pitchFamily="2" charset="0"/>
              </a:rPr>
              <a:t>TESLA MODEL E SMART GRID ARCHITECTURE MODEL</a:t>
            </a:r>
          </a:p>
        </p:txBody>
      </p:sp>
      <p:sp>
        <p:nvSpPr>
          <p:cNvPr id="3" name="TextBox 2">
            <a:extLst>
              <a:ext uri="{FF2B5EF4-FFF2-40B4-BE49-F238E27FC236}">
                <a16:creationId xmlns:a16="http://schemas.microsoft.com/office/drawing/2014/main" id="{45B743CA-7071-4777-A6DA-DCC080B5C070}"/>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5" name="Picture 2" descr="Hasil gambar untuk logo itb">
            <a:extLst>
              <a:ext uri="{FF2B5EF4-FFF2-40B4-BE49-F238E27FC236}">
                <a16:creationId xmlns:a16="http://schemas.microsoft.com/office/drawing/2014/main" id="{AD202857-4DBA-4B47-BA78-C813A5869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4" y="113484"/>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48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FIELD-COMPONENT-</a:t>
            </a:r>
            <a:br>
              <a:rPr lang="en-US" dirty="0">
                <a:solidFill>
                  <a:srgbClr val="FF0000"/>
                </a:solidFill>
                <a:latin typeface="TESLA" panose="00000400000000000000" pitchFamily="2" charset="0"/>
              </a:rPr>
            </a:br>
            <a:r>
              <a:rPr lang="en-US" dirty="0">
                <a:solidFill>
                  <a:srgbClr val="FF0000"/>
                </a:solidFill>
                <a:latin typeface="TESLA" panose="00000400000000000000" pitchFamily="2" charset="0"/>
              </a:rPr>
              <a:t>STATION LAYER</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E0EEFAC8-6DFE-403E-8114-A78678EA421C}"/>
              </a:ext>
            </a:extLst>
          </p:cNvPr>
          <p:cNvSpPr>
            <a:spLocks noGrp="1"/>
          </p:cNvSpPr>
          <p:nvPr>
            <p:ph idx="1"/>
          </p:nvPr>
        </p:nvSpPr>
        <p:spPr>
          <a:xfrm>
            <a:off x="838200" y="1825625"/>
            <a:ext cx="10515600" cy="4351338"/>
          </a:xfrm>
        </p:spPr>
        <p:txBody>
          <a:bodyPr>
            <a:normAutofit fontScale="92500" lnSpcReduction="20000"/>
          </a:bodyPr>
          <a:lstStyle/>
          <a:p>
            <a:pPr marL="0" indent="0">
              <a:buNone/>
            </a:pPr>
            <a:r>
              <a:rPr lang="en-US" b="1" dirty="0"/>
              <a:t>Mechanical Redundancy and ECU for Safety</a:t>
            </a:r>
          </a:p>
          <a:p>
            <a:r>
              <a:rPr lang="en-US" dirty="0"/>
              <a:t>Ultra high strength steel reinforcement</a:t>
            </a:r>
          </a:p>
          <a:p>
            <a:r>
              <a:rPr lang="en-US" dirty="0"/>
              <a:t>Modified Suspension Chassis</a:t>
            </a:r>
          </a:p>
          <a:p>
            <a:r>
              <a:rPr lang="en-US" dirty="0"/>
              <a:t>Three phase power steering motor built in redundancy with Dual ECU</a:t>
            </a:r>
          </a:p>
          <a:p>
            <a:r>
              <a:rPr lang="en-US" dirty="0"/>
              <a:t>High Voltage Double Protection System</a:t>
            </a:r>
          </a:p>
          <a:p>
            <a:endParaRPr lang="en-US" dirty="0"/>
          </a:p>
          <a:p>
            <a:pPr marL="0" indent="0">
              <a:buNone/>
            </a:pPr>
            <a:r>
              <a:rPr lang="en-US" b="1" dirty="0"/>
              <a:t>Long Range High Performance Energy Efficient Drive Unit</a:t>
            </a:r>
          </a:p>
          <a:p>
            <a:r>
              <a:rPr lang="en-US" dirty="0"/>
              <a:t>2 PMSRM Induction Motor</a:t>
            </a:r>
          </a:p>
          <a:p>
            <a:r>
              <a:rPr lang="en-US" dirty="0"/>
              <a:t>650V </a:t>
            </a:r>
            <a:r>
              <a:rPr lang="en-US" dirty="0" err="1"/>
              <a:t>SiC</a:t>
            </a:r>
            <a:r>
              <a:rPr lang="en-US" dirty="0"/>
              <a:t> MOSFET Based Inverter</a:t>
            </a:r>
          </a:p>
          <a:p>
            <a:r>
              <a:rPr lang="en-US" dirty="0"/>
              <a:t>Regenerative Braking System</a:t>
            </a:r>
          </a:p>
          <a:p>
            <a:endParaRPr lang="en-US" dirty="0"/>
          </a:p>
        </p:txBody>
      </p:sp>
    </p:spTree>
    <p:extLst>
      <p:ext uri="{BB962C8B-B14F-4D97-AF65-F5344CB8AC3E}">
        <p14:creationId xmlns:p14="http://schemas.microsoft.com/office/powerpoint/2010/main" val="3711593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FIELD-COMPONENT-</a:t>
            </a:r>
            <a:br>
              <a:rPr lang="en-US" dirty="0">
                <a:solidFill>
                  <a:srgbClr val="FF0000"/>
                </a:solidFill>
                <a:latin typeface="TESLA" panose="00000400000000000000" pitchFamily="2" charset="0"/>
              </a:rPr>
            </a:br>
            <a:r>
              <a:rPr lang="en-US" dirty="0">
                <a:solidFill>
                  <a:srgbClr val="FF0000"/>
                </a:solidFill>
                <a:latin typeface="TESLA" panose="00000400000000000000" pitchFamily="2" charset="0"/>
              </a:rPr>
              <a:t>STATION LAYER</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E0EEFAC8-6DFE-403E-8114-A78678EA421C}"/>
              </a:ext>
            </a:extLst>
          </p:cNvPr>
          <p:cNvSpPr>
            <a:spLocks noGrp="1"/>
          </p:cNvSpPr>
          <p:nvPr>
            <p:ph idx="1"/>
          </p:nvPr>
        </p:nvSpPr>
        <p:spPr>
          <a:xfrm>
            <a:off x="838200" y="1825625"/>
            <a:ext cx="10515600" cy="4351338"/>
          </a:xfrm>
        </p:spPr>
        <p:txBody>
          <a:bodyPr>
            <a:normAutofit/>
          </a:bodyPr>
          <a:lstStyle/>
          <a:p>
            <a:pPr marL="0" indent="0">
              <a:buNone/>
            </a:pPr>
            <a:r>
              <a:rPr lang="en-US" b="1" dirty="0"/>
              <a:t>Long Lifetime Long Range Battery Energy Storage System</a:t>
            </a:r>
          </a:p>
          <a:p>
            <a:r>
              <a:rPr lang="en-US" dirty="0"/>
              <a:t>2170 Cell Based NCA Battery Pack and BMS</a:t>
            </a:r>
          </a:p>
          <a:p>
            <a:r>
              <a:rPr lang="en-US" dirty="0"/>
              <a:t>Battery Pack Stabilizer (Vibration redundancy)</a:t>
            </a:r>
          </a:p>
          <a:p>
            <a:r>
              <a:rPr lang="en-US" dirty="0"/>
              <a:t>Multi-Channel and Bi-Directional BMS</a:t>
            </a:r>
          </a:p>
          <a:p>
            <a:pPr marL="0" indent="0">
              <a:buNone/>
            </a:pPr>
            <a:endParaRPr lang="en-US" dirty="0"/>
          </a:p>
          <a:p>
            <a:pPr marL="0" indent="0">
              <a:buNone/>
            </a:pPr>
            <a:r>
              <a:rPr lang="en-US" b="1" dirty="0"/>
              <a:t>Fast Charging Capability</a:t>
            </a:r>
          </a:p>
          <a:p>
            <a:r>
              <a:rPr lang="en-US" dirty="0"/>
              <a:t>Supercharger</a:t>
            </a:r>
          </a:p>
          <a:p>
            <a:r>
              <a:rPr lang="en-US" dirty="0"/>
              <a:t>External Cooling Automated Charging</a:t>
            </a:r>
          </a:p>
          <a:p>
            <a:endParaRPr lang="en-US" dirty="0"/>
          </a:p>
        </p:txBody>
      </p:sp>
    </p:spTree>
    <p:extLst>
      <p:ext uri="{BB962C8B-B14F-4D97-AF65-F5344CB8AC3E}">
        <p14:creationId xmlns:p14="http://schemas.microsoft.com/office/powerpoint/2010/main" val="30136058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FIELD-COMPONENT-</a:t>
            </a:r>
            <a:br>
              <a:rPr lang="en-US" dirty="0">
                <a:solidFill>
                  <a:srgbClr val="FF0000"/>
                </a:solidFill>
                <a:latin typeface="TESLA" panose="00000400000000000000" pitchFamily="2" charset="0"/>
              </a:rPr>
            </a:br>
            <a:r>
              <a:rPr lang="en-US" dirty="0">
                <a:solidFill>
                  <a:srgbClr val="FF0000"/>
                </a:solidFill>
                <a:latin typeface="TESLA" panose="00000400000000000000" pitchFamily="2" charset="0"/>
              </a:rPr>
              <a:t>STATION LAYER</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809ACCC-13D5-4336-8B48-40F579263D94}"/>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pic>
        <p:nvPicPr>
          <p:cNvPr id="9" name="Picture 2" descr="Hasil gambar untuk logo itb">
            <a:extLst>
              <a:ext uri="{FF2B5EF4-FFF2-40B4-BE49-F238E27FC236}">
                <a16:creationId xmlns:a16="http://schemas.microsoft.com/office/drawing/2014/main" id="{9D83ED5C-4651-424A-8FA9-48DA84585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E0EEFAC8-6DFE-403E-8114-A78678EA421C}"/>
              </a:ext>
            </a:extLst>
          </p:cNvPr>
          <p:cNvSpPr>
            <a:spLocks noGrp="1"/>
          </p:cNvSpPr>
          <p:nvPr>
            <p:ph idx="1"/>
          </p:nvPr>
        </p:nvSpPr>
        <p:spPr>
          <a:xfrm>
            <a:off x="838200" y="1825625"/>
            <a:ext cx="10515600" cy="4351338"/>
          </a:xfrm>
        </p:spPr>
        <p:txBody>
          <a:bodyPr/>
          <a:lstStyle/>
          <a:p>
            <a:pPr marL="0" indent="0">
              <a:buNone/>
            </a:pPr>
            <a:r>
              <a:rPr lang="en-US" b="1" dirty="0"/>
              <a:t>Energy Efficient Vehicle Climate Control</a:t>
            </a:r>
          </a:p>
          <a:p>
            <a:r>
              <a:rPr lang="en-US" dirty="0"/>
              <a:t>Spline Membrane Based Integrated Cooling System (Thermal conditioning and internal component heating system)</a:t>
            </a:r>
          </a:p>
          <a:p>
            <a:endParaRPr lang="en-US" dirty="0"/>
          </a:p>
          <a:p>
            <a:pPr marL="0" indent="0">
              <a:buNone/>
            </a:pPr>
            <a:r>
              <a:rPr lang="en-US" b="1" dirty="0"/>
              <a:t>User Centered Interface</a:t>
            </a:r>
          </a:p>
          <a:p>
            <a:r>
              <a:rPr lang="en-US" dirty="0"/>
              <a:t>Autopilot Sensors and GPS</a:t>
            </a:r>
          </a:p>
          <a:p>
            <a:r>
              <a:rPr lang="en-US" dirty="0"/>
              <a:t>Tablet Based All-in-one User Interface</a:t>
            </a:r>
          </a:p>
          <a:p>
            <a:r>
              <a:rPr lang="en-US" dirty="0"/>
              <a:t>Tesla Mobile Application</a:t>
            </a:r>
          </a:p>
          <a:p>
            <a:endParaRPr lang="en-US" dirty="0"/>
          </a:p>
        </p:txBody>
      </p:sp>
    </p:spTree>
    <p:extLst>
      <p:ext uri="{BB962C8B-B14F-4D97-AF65-F5344CB8AC3E}">
        <p14:creationId xmlns:p14="http://schemas.microsoft.com/office/powerpoint/2010/main" val="2685496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6D263-F02D-4BC1-A346-B1CE526923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4EC6231-5523-44EA-8208-1C9878CD022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F57CD30-2CBF-42B0-B6A3-874351DF16B8}"/>
              </a:ext>
            </a:extLst>
          </p:cNvPr>
          <p:cNvPicPr>
            <a:picLocks noChangeAspect="1"/>
          </p:cNvPicPr>
          <p:nvPr/>
        </p:nvPicPr>
        <p:blipFill>
          <a:blip r:embed="rId3"/>
          <a:stretch>
            <a:fillRect/>
          </a:stretch>
        </p:blipFill>
        <p:spPr>
          <a:xfrm>
            <a:off x="0" y="-1"/>
            <a:ext cx="12345772" cy="6944497"/>
          </a:xfrm>
          <a:prstGeom prst="rect">
            <a:avLst/>
          </a:prstGeom>
        </p:spPr>
      </p:pic>
    </p:spTree>
    <p:extLst>
      <p:ext uri="{BB962C8B-B14F-4D97-AF65-F5344CB8AC3E}">
        <p14:creationId xmlns:p14="http://schemas.microsoft.com/office/powerpoint/2010/main" val="33406712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REFERENCES</a:t>
            </a:r>
          </a:p>
        </p:txBody>
      </p:sp>
      <p:sp>
        <p:nvSpPr>
          <p:cNvPr id="6" name="Content Placeholder 5">
            <a:extLst>
              <a:ext uri="{FF2B5EF4-FFF2-40B4-BE49-F238E27FC236}">
                <a16:creationId xmlns:a16="http://schemas.microsoft.com/office/drawing/2014/main" id="{6B40F0D8-44F8-422E-B0DF-E47E453FCC1E}"/>
              </a:ext>
            </a:extLst>
          </p:cNvPr>
          <p:cNvSpPr>
            <a:spLocks noGrp="1"/>
          </p:cNvSpPr>
          <p:nvPr>
            <p:ph idx="1"/>
          </p:nvPr>
        </p:nvSpPr>
        <p:spPr/>
        <p:txBody>
          <a:bodyPr>
            <a:normAutofit fontScale="70000" lnSpcReduction="20000"/>
          </a:bodyPr>
          <a:lstStyle/>
          <a:p>
            <a:r>
              <a:rPr lang="en-US" b="1" dirty="0" err="1"/>
              <a:t>Goodarzi</a:t>
            </a:r>
            <a:r>
              <a:rPr lang="en-US" b="1" dirty="0"/>
              <a:t>, Gordon A._ Hayes, John G - Electric powertrain _ energy systems, power electronics &amp; drives for hybrid, electric &amp; fuel cell vehicles-John Wiley &amp; Sons (2018)</a:t>
            </a:r>
          </a:p>
          <a:p>
            <a:r>
              <a:rPr lang="en-US" b="1" dirty="0"/>
              <a:t>(US9527403B2) Charging station providing thermal conditioning of electric vehicle during charging session</a:t>
            </a:r>
            <a:r>
              <a:rPr lang="en-US" dirty="0"/>
              <a:t> </a:t>
            </a:r>
            <a:r>
              <a:rPr lang="en-US" dirty="0">
                <a:hlinkClick r:id="rId2"/>
              </a:rPr>
              <a:t>https://patents.google.com/patent/US9527403B2/en</a:t>
            </a:r>
            <a:endParaRPr lang="en-US" b="1" dirty="0">
              <a:hlinkClick r:id="rId3"/>
            </a:endParaRPr>
          </a:p>
          <a:p>
            <a:r>
              <a:rPr lang="en-US" b="1" dirty="0"/>
              <a:t>(WO2019006204) Multi-channel And Bi-directional Battery Management System </a:t>
            </a:r>
            <a:r>
              <a:rPr lang="en-US" dirty="0">
                <a:hlinkClick r:id="rId4"/>
              </a:rPr>
              <a:t>https://patentscope.wipo.int/search/en/detail.jsf?docId=WO2019006204</a:t>
            </a:r>
            <a:endParaRPr lang="en-US" dirty="0"/>
          </a:p>
          <a:p>
            <a:r>
              <a:rPr lang="en-US" b="1" dirty="0"/>
              <a:t>(US20190280334) NOVEL BATTERY SYSTEMS BASED ON TWO-ADDITIVE ELECTROLYTE SYSTEMS INCLUDING 1,2,6-OXODITHIANE-2,2,6,6-TETRAOXIDE </a:t>
            </a:r>
            <a:r>
              <a:rPr lang="en-US" dirty="0">
                <a:hlinkClick r:id="rId5"/>
              </a:rPr>
              <a:t>https://patentscope.wipo.int/search/en/detail.jsf?docId=US251449154&amp;tab=NATIONALBIBLIO</a:t>
            </a:r>
            <a:endParaRPr lang="en-US" dirty="0"/>
          </a:p>
          <a:p>
            <a:r>
              <a:rPr lang="en-US" b="1" dirty="0"/>
              <a:t>(US20110212356A1) Extruded and Ribbed Thermal Interface for use with a Battery Cooling System </a:t>
            </a:r>
            <a:r>
              <a:rPr lang="en-US" dirty="0">
                <a:hlinkClick r:id="rId6"/>
              </a:rPr>
              <a:t>https://patents.google.com/patent/US20110212356A1/en</a:t>
            </a:r>
            <a:endParaRPr lang="en-US" b="1" dirty="0">
              <a:hlinkClick r:id="rId3"/>
            </a:endParaRPr>
          </a:p>
          <a:p>
            <a:r>
              <a:rPr lang="en-US" b="1" dirty="0"/>
              <a:t>(US7841431B2) Electric vehicle thermal management system </a:t>
            </a:r>
            <a:r>
              <a:rPr lang="en-US" dirty="0">
                <a:hlinkClick r:id="rId7"/>
              </a:rPr>
              <a:t>https://patents.google.com/patent/US7841431</a:t>
            </a:r>
            <a:endParaRPr lang="en-US" b="1" dirty="0">
              <a:hlinkClick r:id="rId3"/>
            </a:endParaRPr>
          </a:p>
          <a:p>
            <a:r>
              <a:rPr lang="en-US" dirty="0">
                <a:hlinkClick r:id="rId3"/>
              </a:rPr>
              <a:t>https://www.tesla.com/model3</a:t>
            </a:r>
            <a:endParaRPr lang="en-US" dirty="0"/>
          </a:p>
          <a:p>
            <a:r>
              <a:rPr lang="en-US" dirty="0">
                <a:hlinkClick r:id="rId8"/>
              </a:rPr>
              <a:t>https://www.teslarati.com/tesla-high-speed-wiring-full-self-driving-safety-patent/</a:t>
            </a:r>
            <a:endParaRPr lang="en-US" dirty="0"/>
          </a:p>
          <a:p>
            <a:endParaRPr lang="en-US" dirty="0"/>
          </a:p>
        </p:txBody>
      </p:sp>
      <p:sp>
        <p:nvSpPr>
          <p:cNvPr id="4" name="TextBox 3">
            <a:extLst>
              <a:ext uri="{FF2B5EF4-FFF2-40B4-BE49-F238E27FC236}">
                <a16:creationId xmlns:a16="http://schemas.microsoft.com/office/drawing/2014/main" id="{BB187F0A-FCF6-4614-8986-D3F457EF1238}"/>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2" descr="Hasil gambar untuk logo itb">
            <a:extLst>
              <a:ext uri="{FF2B5EF4-FFF2-40B4-BE49-F238E27FC236}">
                <a16:creationId xmlns:a16="http://schemas.microsoft.com/office/drawing/2014/main" id="{2E688DA8-FE81-4051-908F-3849219528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6628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REFERENCES</a:t>
            </a:r>
          </a:p>
        </p:txBody>
      </p:sp>
      <p:sp>
        <p:nvSpPr>
          <p:cNvPr id="6" name="Content Placeholder 5">
            <a:extLst>
              <a:ext uri="{FF2B5EF4-FFF2-40B4-BE49-F238E27FC236}">
                <a16:creationId xmlns:a16="http://schemas.microsoft.com/office/drawing/2014/main" id="{6B40F0D8-44F8-422E-B0DF-E47E453FCC1E}"/>
              </a:ext>
            </a:extLst>
          </p:cNvPr>
          <p:cNvSpPr>
            <a:spLocks noGrp="1"/>
          </p:cNvSpPr>
          <p:nvPr>
            <p:ph idx="1"/>
          </p:nvPr>
        </p:nvSpPr>
        <p:spPr/>
        <p:txBody>
          <a:bodyPr>
            <a:normAutofit fontScale="70000" lnSpcReduction="20000"/>
          </a:bodyPr>
          <a:lstStyle/>
          <a:p>
            <a:r>
              <a:rPr lang="en-US" dirty="0">
                <a:hlinkClick r:id="rId2"/>
              </a:rPr>
              <a:t>https://www.inverse.com/article/50894-tesla-model-3-charging-without-charger</a:t>
            </a:r>
            <a:endParaRPr lang="en-US" dirty="0"/>
          </a:p>
          <a:p>
            <a:r>
              <a:rPr lang="en-US" dirty="0">
                <a:hlinkClick r:id="rId3"/>
              </a:rPr>
              <a:t>https://cecas.clemson.edu/cvel/auto/systems/regenerative_braking.html</a:t>
            </a:r>
            <a:endParaRPr lang="en-US" dirty="0"/>
          </a:p>
          <a:p>
            <a:r>
              <a:rPr lang="en-US" dirty="0">
                <a:hlinkClick r:id="rId4"/>
              </a:rPr>
              <a:t>https://www.researchgate.net/figure/Overall-structure-of-the-regenerative-and-hydraulic-blended-braking-system_fig1_268389110</a:t>
            </a:r>
            <a:endParaRPr lang="en-US" dirty="0"/>
          </a:p>
          <a:p>
            <a:r>
              <a:rPr lang="en-US" dirty="0">
                <a:hlinkClick r:id="rId5"/>
              </a:rPr>
              <a:t>https://ev-database.org/car/1138/Tesla-Model-3-Long-Range-Dual-Motor#charge-table</a:t>
            </a:r>
            <a:endParaRPr lang="en-US" dirty="0"/>
          </a:p>
          <a:p>
            <a:r>
              <a:rPr lang="en-US" dirty="0">
                <a:hlinkClick r:id="rId6"/>
              </a:rPr>
              <a:t>https://www.youtube.com/watch?v=QW3PmRp7EK8</a:t>
            </a:r>
            <a:endParaRPr lang="en-US" dirty="0"/>
          </a:p>
          <a:p>
            <a:r>
              <a:rPr lang="en-US" dirty="0">
                <a:hlinkClick r:id="rId7"/>
              </a:rPr>
              <a:t>https://www.teslarati.com/tesla-model-3-steering-drivetrain-suspension-secrets-revealed/</a:t>
            </a:r>
            <a:endParaRPr lang="en-US" dirty="0"/>
          </a:p>
          <a:p>
            <a:r>
              <a:rPr lang="en-US" dirty="0">
                <a:hlinkClick r:id="rId8"/>
              </a:rPr>
              <a:t>https://www.carthrottle.com/post/electronic-power-assisted-steering-how-does-it-work/</a:t>
            </a:r>
            <a:endParaRPr lang="en-US" dirty="0"/>
          </a:p>
          <a:p>
            <a:r>
              <a:rPr lang="en-US" dirty="0">
                <a:hlinkClick r:id="rId9"/>
              </a:rPr>
              <a:t>https://electrek.co/2019/04/13/tesla-model-3-longevity-claims-elon-musk/</a:t>
            </a:r>
            <a:endParaRPr lang="en-US" dirty="0"/>
          </a:p>
          <a:p>
            <a:r>
              <a:rPr lang="en-US" dirty="0">
                <a:hlinkClick r:id="rId10"/>
              </a:rPr>
              <a:t>https://tsportline.com/blogs/owners-guide/the-tesla-model-3-wheel-guide</a:t>
            </a:r>
            <a:endParaRPr lang="en-US" dirty="0"/>
          </a:p>
          <a:p>
            <a:r>
              <a:rPr lang="en-US" dirty="0">
                <a:hlinkClick r:id="rId11"/>
              </a:rPr>
              <a:t>https://electrek.co/2017/08/24/tesla-model-3-exclusive-battery-pack-architecture/</a:t>
            </a:r>
            <a:endParaRPr lang="en-US" dirty="0"/>
          </a:p>
          <a:p>
            <a:r>
              <a:rPr lang="en-US" dirty="0">
                <a:hlinkClick r:id="rId12"/>
              </a:rPr>
              <a:t>https://seekingalpha.com/article/3983102-teslas-gigafactory-christmas-july</a:t>
            </a:r>
            <a:endParaRPr lang="en-US" dirty="0"/>
          </a:p>
          <a:p>
            <a:r>
              <a:rPr lang="en-US">
                <a:hlinkClick r:id="rId13"/>
              </a:rPr>
              <a:t>https://forums.tesla.com/forum/forums/regenerative-braking-limited</a:t>
            </a:r>
            <a:endParaRPr lang="en-US" dirty="0"/>
          </a:p>
          <a:p>
            <a:endParaRPr lang="en-US" dirty="0"/>
          </a:p>
          <a:p>
            <a:endParaRPr lang="en-US" dirty="0"/>
          </a:p>
        </p:txBody>
      </p:sp>
      <p:sp>
        <p:nvSpPr>
          <p:cNvPr id="4" name="TextBox 3">
            <a:extLst>
              <a:ext uri="{FF2B5EF4-FFF2-40B4-BE49-F238E27FC236}">
                <a16:creationId xmlns:a16="http://schemas.microsoft.com/office/drawing/2014/main" id="{BB187F0A-FCF6-4614-8986-D3F457EF1238}"/>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2" descr="Hasil gambar untuk logo itb">
            <a:extLst>
              <a:ext uri="{FF2B5EF4-FFF2-40B4-BE49-F238E27FC236}">
                <a16:creationId xmlns:a16="http://schemas.microsoft.com/office/drawing/2014/main" id="{2E688DA8-FE81-4051-908F-3849219528E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01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D3FF5-B919-4B02-8CBB-6FE34CF06546}"/>
              </a:ext>
            </a:extLst>
          </p:cNvPr>
          <p:cNvSpPr>
            <a:spLocks noGrp="1"/>
          </p:cNvSpPr>
          <p:nvPr>
            <p:ph type="title"/>
          </p:nvPr>
        </p:nvSpPr>
        <p:spPr/>
        <p:txBody>
          <a:bodyPr/>
          <a:lstStyle/>
          <a:p>
            <a:r>
              <a:rPr lang="en-US" dirty="0">
                <a:solidFill>
                  <a:srgbClr val="FF0000"/>
                </a:solidFill>
                <a:latin typeface="TESLA" panose="00000400000000000000" pitchFamily="2" charset="0"/>
              </a:rPr>
              <a:t>REFERENCES</a:t>
            </a:r>
          </a:p>
        </p:txBody>
      </p:sp>
      <p:sp>
        <p:nvSpPr>
          <p:cNvPr id="6" name="Content Placeholder 5">
            <a:extLst>
              <a:ext uri="{FF2B5EF4-FFF2-40B4-BE49-F238E27FC236}">
                <a16:creationId xmlns:a16="http://schemas.microsoft.com/office/drawing/2014/main" id="{6B40F0D8-44F8-422E-B0DF-E47E453FCC1E}"/>
              </a:ext>
            </a:extLst>
          </p:cNvPr>
          <p:cNvSpPr>
            <a:spLocks noGrp="1"/>
          </p:cNvSpPr>
          <p:nvPr>
            <p:ph idx="1"/>
          </p:nvPr>
        </p:nvSpPr>
        <p:spPr/>
        <p:txBody>
          <a:bodyPr>
            <a:normAutofit/>
          </a:bodyPr>
          <a:lstStyle/>
          <a:p>
            <a:r>
              <a:rPr lang="en-US" dirty="0">
                <a:hlinkClick r:id="rId2"/>
              </a:rPr>
              <a:t>https://www.grin.com/document/341486</a:t>
            </a:r>
            <a:endParaRPr lang="en-US" dirty="0"/>
          </a:p>
          <a:p>
            <a:r>
              <a:rPr lang="en-US" dirty="0">
                <a:hlinkClick r:id="rId3"/>
              </a:rPr>
              <a:t>https://www.youtube.com/watch?v=vlVFhT-DjnI</a:t>
            </a:r>
            <a:endParaRPr lang="en-US" dirty="0"/>
          </a:p>
          <a:p>
            <a:endParaRPr lang="en-US" dirty="0"/>
          </a:p>
        </p:txBody>
      </p:sp>
      <p:sp>
        <p:nvSpPr>
          <p:cNvPr id="4" name="TextBox 3">
            <a:extLst>
              <a:ext uri="{FF2B5EF4-FFF2-40B4-BE49-F238E27FC236}">
                <a16:creationId xmlns:a16="http://schemas.microsoft.com/office/drawing/2014/main" id="{BB187F0A-FCF6-4614-8986-D3F457EF1238}"/>
              </a:ext>
            </a:extLst>
          </p:cNvPr>
          <p:cNvSpPr txBox="1"/>
          <p:nvPr/>
        </p:nvSpPr>
        <p:spPr>
          <a:xfrm>
            <a:off x="10997442" y="6488668"/>
            <a:ext cx="1194558" cy="369332"/>
          </a:xfrm>
          <a:prstGeom prst="rect">
            <a:avLst/>
          </a:prstGeom>
          <a:noFill/>
        </p:spPr>
        <p:txBody>
          <a:bodyPr wrap="none" rtlCol="0">
            <a:spAutoFit/>
          </a:bodyPr>
          <a:lstStyle/>
          <a:p>
            <a:r>
              <a:rPr lang="en-US" dirty="0">
                <a:solidFill>
                  <a:srgbClr val="FF0000"/>
                </a:solidFill>
                <a:latin typeface="TESLA" panose="00000400000000000000" pitchFamily="2" charset="0"/>
              </a:rPr>
              <a:t>TESLA</a:t>
            </a:r>
          </a:p>
        </p:txBody>
      </p:sp>
      <p:cxnSp>
        <p:nvCxnSpPr>
          <p:cNvPr id="8" name="Straight Connector 7">
            <a:extLst>
              <a:ext uri="{FF2B5EF4-FFF2-40B4-BE49-F238E27FC236}">
                <a16:creationId xmlns:a16="http://schemas.microsoft.com/office/drawing/2014/main" id="{FC75CE35-0EFF-4DEA-A38D-10C7E96BD81C}"/>
              </a:ext>
            </a:extLst>
          </p:cNvPr>
          <p:cNvCxnSpPr/>
          <p:nvPr/>
        </p:nvCxnSpPr>
        <p:spPr>
          <a:xfrm>
            <a:off x="0" y="1751307"/>
            <a:ext cx="12192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2" descr="Hasil gambar untuk logo itb">
            <a:extLst>
              <a:ext uri="{FF2B5EF4-FFF2-40B4-BE49-F238E27FC236}">
                <a16:creationId xmlns:a16="http://schemas.microsoft.com/office/drawing/2014/main" id="{2E688DA8-FE81-4051-908F-3849219528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87124" y="361300"/>
            <a:ext cx="1133352" cy="1133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88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E18D-D8CE-411D-BF59-BB0D43E25B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FF1A96-E5C9-46FD-A571-29C5D7F9548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E8533DA-A9F3-4D9B-8DAC-76B3D4C24EE2}"/>
              </a:ext>
            </a:extLst>
          </p:cNvPr>
          <p:cNvPicPr>
            <a:picLocks noChangeAspect="1"/>
          </p:cNvPicPr>
          <p:nvPr/>
        </p:nvPicPr>
        <p:blipFill>
          <a:blip r:embed="rId3"/>
          <a:stretch>
            <a:fillRect/>
          </a:stretch>
        </p:blipFill>
        <p:spPr>
          <a:xfrm>
            <a:off x="0" y="-1"/>
            <a:ext cx="12381470" cy="6964577"/>
          </a:xfrm>
          <a:prstGeom prst="rect">
            <a:avLst/>
          </a:prstGeom>
        </p:spPr>
      </p:pic>
    </p:spTree>
    <p:extLst>
      <p:ext uri="{BB962C8B-B14F-4D97-AF65-F5344CB8AC3E}">
        <p14:creationId xmlns:p14="http://schemas.microsoft.com/office/powerpoint/2010/main" val="539763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163E-0483-44DD-956D-8E7F641F89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3FE5FC-14F9-475E-9DF6-24D94E36C61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0866410-CFAC-4B8B-A599-57630957505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67835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1787</TotalTime>
  <Words>2896</Words>
  <Application>Microsoft Office PowerPoint</Application>
  <PresentationFormat>Widescreen</PresentationFormat>
  <Paragraphs>330</Paragraphs>
  <Slides>72</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3ds</vt:lpstr>
      <vt:lpstr>Arial</vt:lpstr>
      <vt:lpstr>Calibri</vt:lpstr>
      <vt:lpstr>Calibri Light</vt:lpstr>
      <vt:lpstr>Oswald</vt:lpstr>
      <vt:lpstr>TESLA</vt:lpstr>
      <vt:lpstr>Office Theme</vt:lpstr>
      <vt:lpstr>TESLA MODEL E</vt:lpstr>
      <vt:lpstr>GENERAL OVERVIEW AND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MECHANICAL ARCHITECTURE</vt:lpstr>
      <vt:lpstr>BODY DESIGN</vt:lpstr>
      <vt:lpstr>CHASSIS AND SYSTEMS COMPONENT PLACEMENT</vt:lpstr>
      <vt:lpstr>CHASSIS AND SYSTEMS COMPONENT PLACEMENT</vt:lpstr>
      <vt:lpstr>LITTLE DETOUR: MANUFACTURING PROCESS</vt:lpstr>
      <vt:lpstr>LITTLE DETOUR: MANUFACTURING PROCESS</vt:lpstr>
      <vt:lpstr>DRIVETRAIN AND MECHANICAL SAFETY SYSTEMS</vt:lpstr>
      <vt:lpstr>STEERING</vt:lpstr>
      <vt:lpstr>COLLISION PROTECTION</vt:lpstr>
      <vt:lpstr>REGENERATIVE BRAKING SYSTEM</vt:lpstr>
      <vt:lpstr>REGENERATIVE BRAKING SYSTEM</vt:lpstr>
      <vt:lpstr>REGENERATIVE BRAKING SYSTEM</vt:lpstr>
      <vt:lpstr>WHEELS AND TIRES</vt:lpstr>
      <vt:lpstr>WHEELS AND TIRES</vt:lpstr>
      <vt:lpstr>DRIVE UNIT</vt:lpstr>
      <vt:lpstr>PERMANENT MAGNET SWITCHED RELUCTANCE MOTOR</vt:lpstr>
      <vt:lpstr>PERMANENT MAGNET SWITCHED RELUCTANCE MOTOR</vt:lpstr>
      <vt:lpstr>ENERGY STORAGE SYSTEM, BATTERY MANAGEMENT SYSTEM, ELECTRICAL SYSTEM, AND UTILITIES</vt:lpstr>
      <vt:lpstr>ENERGY STORAGE SYSTEM</vt:lpstr>
      <vt:lpstr>ENERGY STORAGE SYSTEM</vt:lpstr>
      <vt:lpstr>ENERGY STORAGE SYSTEM</vt:lpstr>
      <vt:lpstr>ENERGY STORAGE SYSTEM</vt:lpstr>
      <vt:lpstr>ENERGY STORAGE SYSTEM</vt:lpstr>
      <vt:lpstr>ENERGY STORAGE SYSTEM</vt:lpstr>
      <vt:lpstr>AUTOMATED CHARGING WITH EXTERNAL COOLING</vt:lpstr>
      <vt:lpstr>AUTOMATED CHARGING WITH EXTERNAL COOLING</vt:lpstr>
      <vt:lpstr>AUTOMATED CHARGING WITH EXTERNAL COOLING</vt:lpstr>
      <vt:lpstr>ENERGY STORAGE SYSTEM COOLING SYSTEM</vt:lpstr>
      <vt:lpstr>ENERGY STORAGE SYSTEM COOLING SYSTEM</vt:lpstr>
      <vt:lpstr>ENERGY STORAGE SYSTEM COOLING SYSTEM</vt:lpstr>
      <vt:lpstr>BATTERY MANAGEMENT SYSTEM - BALANCING</vt:lpstr>
      <vt:lpstr>BATTERY MANAGEMENT SYSTEM - BALANCING</vt:lpstr>
      <vt:lpstr>BATTERY MANAGEMENT SYSTEM - BALANCING</vt:lpstr>
      <vt:lpstr>BATTERY MANAGEMENT SYSTEM - BALANCING</vt:lpstr>
      <vt:lpstr>MULTI-CHANNEL AND BI-DIRECTIONAL BATTERY MANAGEMENT SYSTEM </vt:lpstr>
      <vt:lpstr>THERMAL MANAGEMENT SYSTEM</vt:lpstr>
      <vt:lpstr>THERMAL MANAGEMENT SYSTEM</vt:lpstr>
      <vt:lpstr>THERMAL MANAGEMENT SYSTEM</vt:lpstr>
      <vt:lpstr>ENERGY STORAGE SYSTEM</vt:lpstr>
      <vt:lpstr>ENERGY STORAGE SYSTEM</vt:lpstr>
      <vt:lpstr>ENERGY STORAGE SYSTEM</vt:lpstr>
      <vt:lpstr>ENERGY STORAGE SYSTEM</vt:lpstr>
      <vt:lpstr>ENERGY STORAGE SYSTEM</vt:lpstr>
      <vt:lpstr>CONTROLLER AND ELECTRICAL SAFETY</vt:lpstr>
      <vt:lpstr>CONTROLLER AND ELECTRICAL SAFETY</vt:lpstr>
      <vt:lpstr>CONTROLLER AND ELECTRICAL SAFETY</vt:lpstr>
      <vt:lpstr>PowerPoint Presentation</vt:lpstr>
      <vt:lpstr>TESLA APP</vt:lpstr>
      <vt:lpstr>TESLA APP</vt:lpstr>
      <vt:lpstr>TESLA APP</vt:lpstr>
      <vt:lpstr>TESLA APP</vt:lpstr>
      <vt:lpstr>UTILITIES</vt:lpstr>
      <vt:lpstr>TESLA MODEL E SMART GRID ARCHITECTURE MODEL</vt:lpstr>
      <vt:lpstr>FIELD-COMPONENT- STATION LAYER</vt:lpstr>
      <vt:lpstr>FIELD-COMPONENT- STATION LAYER</vt:lpstr>
      <vt:lpstr>FIELD-COMPONENT- STATION LAYER</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Tesla Model 3</dc:title>
  <dc:creator>Bernardus Rendy</dc:creator>
  <cp:lastModifiedBy>Bernardus Rendy</cp:lastModifiedBy>
  <cp:revision>351</cp:revision>
  <dcterms:created xsi:type="dcterms:W3CDTF">2019-09-12T00:05:00Z</dcterms:created>
  <dcterms:modified xsi:type="dcterms:W3CDTF">2019-10-25T14:21:26Z</dcterms:modified>
</cp:coreProperties>
</file>